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3" r:id="rId11"/>
    <p:sldId id="264" r:id="rId12"/>
    <p:sldId id="26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20" y="6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C93D2-CA6C-4CA2-A51B-5E0823DD06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6EE9C44-787D-46CF-95C2-E0CB0B019D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698AF9F-FB60-4D25-BF79-9F9DB89E00C0}"/>
              </a:ext>
            </a:extLst>
          </p:cNvPr>
          <p:cNvSpPr>
            <a:spLocks noGrp="1"/>
          </p:cNvSpPr>
          <p:nvPr>
            <p:ph type="dt" sz="half" idx="10"/>
          </p:nvPr>
        </p:nvSpPr>
        <p:spPr/>
        <p:txBody>
          <a:bodyPr/>
          <a:lstStyle/>
          <a:p>
            <a:fld id="{A3B88EDB-E98F-4E13-A461-FD67389222D9}" type="datetimeFigureOut">
              <a:rPr lang="en-GB" smtClean="0"/>
              <a:t>11/12/2019</a:t>
            </a:fld>
            <a:endParaRPr lang="en-GB"/>
          </a:p>
        </p:txBody>
      </p:sp>
      <p:sp>
        <p:nvSpPr>
          <p:cNvPr id="5" name="Footer Placeholder 4">
            <a:extLst>
              <a:ext uri="{FF2B5EF4-FFF2-40B4-BE49-F238E27FC236}">
                <a16:creationId xmlns:a16="http://schemas.microsoft.com/office/drawing/2014/main" id="{92227252-8ED7-4A19-9539-61624A4187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3DE5FE-01E1-49FD-A693-F9CC37F002A1}"/>
              </a:ext>
            </a:extLst>
          </p:cNvPr>
          <p:cNvSpPr>
            <a:spLocks noGrp="1"/>
          </p:cNvSpPr>
          <p:nvPr>
            <p:ph type="sldNum" sz="quarter" idx="12"/>
          </p:nvPr>
        </p:nvSpPr>
        <p:spPr/>
        <p:txBody>
          <a:bodyPr/>
          <a:lstStyle/>
          <a:p>
            <a:fld id="{BA3D084C-3052-4EFE-937E-E52562B23F63}" type="slidenum">
              <a:rPr lang="en-GB" smtClean="0"/>
              <a:t>‹#›</a:t>
            </a:fld>
            <a:endParaRPr lang="en-GB"/>
          </a:p>
        </p:txBody>
      </p:sp>
    </p:spTree>
    <p:extLst>
      <p:ext uri="{BB962C8B-B14F-4D97-AF65-F5344CB8AC3E}">
        <p14:creationId xmlns:p14="http://schemas.microsoft.com/office/powerpoint/2010/main" val="178389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2D947-3B0D-4CC7-B706-74A04F0D59A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5CC5EBE-B648-4541-8995-CD69514395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4BE4900-6CBA-47B7-A112-876E7E7A92D3}"/>
              </a:ext>
            </a:extLst>
          </p:cNvPr>
          <p:cNvSpPr>
            <a:spLocks noGrp="1"/>
          </p:cNvSpPr>
          <p:nvPr>
            <p:ph type="dt" sz="half" idx="10"/>
          </p:nvPr>
        </p:nvSpPr>
        <p:spPr/>
        <p:txBody>
          <a:bodyPr/>
          <a:lstStyle/>
          <a:p>
            <a:fld id="{A3B88EDB-E98F-4E13-A461-FD67389222D9}" type="datetimeFigureOut">
              <a:rPr lang="en-GB" smtClean="0"/>
              <a:t>11/12/2019</a:t>
            </a:fld>
            <a:endParaRPr lang="en-GB"/>
          </a:p>
        </p:txBody>
      </p:sp>
      <p:sp>
        <p:nvSpPr>
          <p:cNvPr id="5" name="Footer Placeholder 4">
            <a:extLst>
              <a:ext uri="{FF2B5EF4-FFF2-40B4-BE49-F238E27FC236}">
                <a16:creationId xmlns:a16="http://schemas.microsoft.com/office/drawing/2014/main" id="{E860CCDE-FED0-4714-9E6F-8E10E0CD92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D147310-801D-4D63-973F-9372FF361352}"/>
              </a:ext>
            </a:extLst>
          </p:cNvPr>
          <p:cNvSpPr>
            <a:spLocks noGrp="1"/>
          </p:cNvSpPr>
          <p:nvPr>
            <p:ph type="sldNum" sz="quarter" idx="12"/>
          </p:nvPr>
        </p:nvSpPr>
        <p:spPr/>
        <p:txBody>
          <a:bodyPr/>
          <a:lstStyle/>
          <a:p>
            <a:fld id="{BA3D084C-3052-4EFE-937E-E52562B23F63}" type="slidenum">
              <a:rPr lang="en-GB" smtClean="0"/>
              <a:t>‹#›</a:t>
            </a:fld>
            <a:endParaRPr lang="en-GB"/>
          </a:p>
        </p:txBody>
      </p:sp>
    </p:spTree>
    <p:extLst>
      <p:ext uri="{BB962C8B-B14F-4D97-AF65-F5344CB8AC3E}">
        <p14:creationId xmlns:p14="http://schemas.microsoft.com/office/powerpoint/2010/main" val="105085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570B73-7DE6-47CB-8A6A-C860AA0DB81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E158218-EB19-413C-A95D-1AD20206F8E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FD4BD04-F85F-4DB4-9788-95B21F6C86FD}"/>
              </a:ext>
            </a:extLst>
          </p:cNvPr>
          <p:cNvSpPr>
            <a:spLocks noGrp="1"/>
          </p:cNvSpPr>
          <p:nvPr>
            <p:ph type="dt" sz="half" idx="10"/>
          </p:nvPr>
        </p:nvSpPr>
        <p:spPr/>
        <p:txBody>
          <a:bodyPr/>
          <a:lstStyle/>
          <a:p>
            <a:fld id="{A3B88EDB-E98F-4E13-A461-FD67389222D9}" type="datetimeFigureOut">
              <a:rPr lang="en-GB" smtClean="0"/>
              <a:t>11/12/2019</a:t>
            </a:fld>
            <a:endParaRPr lang="en-GB"/>
          </a:p>
        </p:txBody>
      </p:sp>
      <p:sp>
        <p:nvSpPr>
          <p:cNvPr id="5" name="Footer Placeholder 4">
            <a:extLst>
              <a:ext uri="{FF2B5EF4-FFF2-40B4-BE49-F238E27FC236}">
                <a16:creationId xmlns:a16="http://schemas.microsoft.com/office/drawing/2014/main" id="{20E79630-1138-4C18-8B64-5AFDCA6FD60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D6FF1CC-33C1-4BDF-9AC9-82FEF6D6A52B}"/>
              </a:ext>
            </a:extLst>
          </p:cNvPr>
          <p:cNvSpPr>
            <a:spLocks noGrp="1"/>
          </p:cNvSpPr>
          <p:nvPr>
            <p:ph type="sldNum" sz="quarter" idx="12"/>
          </p:nvPr>
        </p:nvSpPr>
        <p:spPr/>
        <p:txBody>
          <a:bodyPr/>
          <a:lstStyle/>
          <a:p>
            <a:fld id="{BA3D084C-3052-4EFE-937E-E52562B23F63}" type="slidenum">
              <a:rPr lang="en-GB" smtClean="0"/>
              <a:t>‹#›</a:t>
            </a:fld>
            <a:endParaRPr lang="en-GB"/>
          </a:p>
        </p:txBody>
      </p:sp>
    </p:spTree>
    <p:extLst>
      <p:ext uri="{BB962C8B-B14F-4D97-AF65-F5344CB8AC3E}">
        <p14:creationId xmlns:p14="http://schemas.microsoft.com/office/powerpoint/2010/main" val="3532961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42735-1EAE-4993-8005-17355D16B2E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7E9D385-1B8E-4E89-A496-4F92466E88D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55D826-78A0-4F8B-9F78-7C150EC8B066}"/>
              </a:ext>
            </a:extLst>
          </p:cNvPr>
          <p:cNvSpPr>
            <a:spLocks noGrp="1"/>
          </p:cNvSpPr>
          <p:nvPr>
            <p:ph type="dt" sz="half" idx="10"/>
          </p:nvPr>
        </p:nvSpPr>
        <p:spPr/>
        <p:txBody>
          <a:bodyPr/>
          <a:lstStyle/>
          <a:p>
            <a:fld id="{A3B88EDB-E98F-4E13-A461-FD67389222D9}" type="datetimeFigureOut">
              <a:rPr lang="en-GB" smtClean="0"/>
              <a:t>11/12/2019</a:t>
            </a:fld>
            <a:endParaRPr lang="en-GB"/>
          </a:p>
        </p:txBody>
      </p:sp>
      <p:sp>
        <p:nvSpPr>
          <p:cNvPr id="5" name="Footer Placeholder 4">
            <a:extLst>
              <a:ext uri="{FF2B5EF4-FFF2-40B4-BE49-F238E27FC236}">
                <a16:creationId xmlns:a16="http://schemas.microsoft.com/office/drawing/2014/main" id="{C45CDD63-323D-4FC8-A161-D5235D0B63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58DFB88-5A51-4F6A-AC4E-9B58D6715269}"/>
              </a:ext>
            </a:extLst>
          </p:cNvPr>
          <p:cNvSpPr>
            <a:spLocks noGrp="1"/>
          </p:cNvSpPr>
          <p:nvPr>
            <p:ph type="sldNum" sz="quarter" idx="12"/>
          </p:nvPr>
        </p:nvSpPr>
        <p:spPr/>
        <p:txBody>
          <a:bodyPr/>
          <a:lstStyle/>
          <a:p>
            <a:fld id="{BA3D084C-3052-4EFE-937E-E52562B23F63}" type="slidenum">
              <a:rPr lang="en-GB" smtClean="0"/>
              <a:t>‹#›</a:t>
            </a:fld>
            <a:endParaRPr lang="en-GB"/>
          </a:p>
        </p:txBody>
      </p:sp>
    </p:spTree>
    <p:extLst>
      <p:ext uri="{BB962C8B-B14F-4D97-AF65-F5344CB8AC3E}">
        <p14:creationId xmlns:p14="http://schemas.microsoft.com/office/powerpoint/2010/main" val="301777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97103-B3B9-433D-A58B-4B61DC30566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9611679-2551-4CBB-9DC5-F897499C2D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21BC879-25F4-401F-8AA3-173502E8B17D}"/>
              </a:ext>
            </a:extLst>
          </p:cNvPr>
          <p:cNvSpPr>
            <a:spLocks noGrp="1"/>
          </p:cNvSpPr>
          <p:nvPr>
            <p:ph type="dt" sz="half" idx="10"/>
          </p:nvPr>
        </p:nvSpPr>
        <p:spPr/>
        <p:txBody>
          <a:bodyPr/>
          <a:lstStyle/>
          <a:p>
            <a:fld id="{A3B88EDB-E98F-4E13-A461-FD67389222D9}" type="datetimeFigureOut">
              <a:rPr lang="en-GB" smtClean="0"/>
              <a:t>11/12/2019</a:t>
            </a:fld>
            <a:endParaRPr lang="en-GB"/>
          </a:p>
        </p:txBody>
      </p:sp>
      <p:sp>
        <p:nvSpPr>
          <p:cNvPr id="5" name="Footer Placeholder 4">
            <a:extLst>
              <a:ext uri="{FF2B5EF4-FFF2-40B4-BE49-F238E27FC236}">
                <a16:creationId xmlns:a16="http://schemas.microsoft.com/office/drawing/2014/main" id="{0A3992AA-473C-4509-AEED-3DA4FBBFA7C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921C9C-25A6-4A95-A8F2-BAF1C2271B4E}"/>
              </a:ext>
            </a:extLst>
          </p:cNvPr>
          <p:cNvSpPr>
            <a:spLocks noGrp="1"/>
          </p:cNvSpPr>
          <p:nvPr>
            <p:ph type="sldNum" sz="quarter" idx="12"/>
          </p:nvPr>
        </p:nvSpPr>
        <p:spPr/>
        <p:txBody>
          <a:bodyPr/>
          <a:lstStyle/>
          <a:p>
            <a:fld id="{BA3D084C-3052-4EFE-937E-E52562B23F63}" type="slidenum">
              <a:rPr lang="en-GB" smtClean="0"/>
              <a:t>‹#›</a:t>
            </a:fld>
            <a:endParaRPr lang="en-GB"/>
          </a:p>
        </p:txBody>
      </p:sp>
    </p:spTree>
    <p:extLst>
      <p:ext uri="{BB962C8B-B14F-4D97-AF65-F5344CB8AC3E}">
        <p14:creationId xmlns:p14="http://schemas.microsoft.com/office/powerpoint/2010/main" val="751335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3ADC3-C69A-4B9A-8040-707CFBCFC78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EAF8C4D-64A0-48A4-A94E-42DF420C9F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57E83A5-563F-40B8-8F9C-30E56C7B92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39865E6-C79A-4385-A98B-15208F3A0A17}"/>
              </a:ext>
            </a:extLst>
          </p:cNvPr>
          <p:cNvSpPr>
            <a:spLocks noGrp="1"/>
          </p:cNvSpPr>
          <p:nvPr>
            <p:ph type="dt" sz="half" idx="10"/>
          </p:nvPr>
        </p:nvSpPr>
        <p:spPr/>
        <p:txBody>
          <a:bodyPr/>
          <a:lstStyle/>
          <a:p>
            <a:fld id="{A3B88EDB-E98F-4E13-A461-FD67389222D9}" type="datetimeFigureOut">
              <a:rPr lang="en-GB" smtClean="0"/>
              <a:t>11/12/2019</a:t>
            </a:fld>
            <a:endParaRPr lang="en-GB"/>
          </a:p>
        </p:txBody>
      </p:sp>
      <p:sp>
        <p:nvSpPr>
          <p:cNvPr id="6" name="Footer Placeholder 5">
            <a:extLst>
              <a:ext uri="{FF2B5EF4-FFF2-40B4-BE49-F238E27FC236}">
                <a16:creationId xmlns:a16="http://schemas.microsoft.com/office/drawing/2014/main" id="{6EEE4459-8034-46B8-9116-DD8419E6CC6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0DA594B-1386-423C-950E-90D73C76641F}"/>
              </a:ext>
            </a:extLst>
          </p:cNvPr>
          <p:cNvSpPr>
            <a:spLocks noGrp="1"/>
          </p:cNvSpPr>
          <p:nvPr>
            <p:ph type="sldNum" sz="quarter" idx="12"/>
          </p:nvPr>
        </p:nvSpPr>
        <p:spPr/>
        <p:txBody>
          <a:bodyPr/>
          <a:lstStyle/>
          <a:p>
            <a:fld id="{BA3D084C-3052-4EFE-937E-E52562B23F63}" type="slidenum">
              <a:rPr lang="en-GB" smtClean="0"/>
              <a:t>‹#›</a:t>
            </a:fld>
            <a:endParaRPr lang="en-GB"/>
          </a:p>
        </p:txBody>
      </p:sp>
    </p:spTree>
    <p:extLst>
      <p:ext uri="{BB962C8B-B14F-4D97-AF65-F5344CB8AC3E}">
        <p14:creationId xmlns:p14="http://schemas.microsoft.com/office/powerpoint/2010/main" val="597195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D9565-CA0B-47B7-88A9-769C0756A48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DD45527-F82C-451C-AC5C-5C124C5AF5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43E8BBD-B8CE-4338-8DDF-3386D044FC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9933622-7414-413B-A71D-6F1A55EEB7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6DD15B-F642-4510-9284-1F1F6352210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00FE1A6-421E-4BB5-92C5-4325040A0C28}"/>
              </a:ext>
            </a:extLst>
          </p:cNvPr>
          <p:cNvSpPr>
            <a:spLocks noGrp="1"/>
          </p:cNvSpPr>
          <p:nvPr>
            <p:ph type="dt" sz="half" idx="10"/>
          </p:nvPr>
        </p:nvSpPr>
        <p:spPr/>
        <p:txBody>
          <a:bodyPr/>
          <a:lstStyle/>
          <a:p>
            <a:fld id="{A3B88EDB-E98F-4E13-A461-FD67389222D9}" type="datetimeFigureOut">
              <a:rPr lang="en-GB" smtClean="0"/>
              <a:t>11/12/2019</a:t>
            </a:fld>
            <a:endParaRPr lang="en-GB"/>
          </a:p>
        </p:txBody>
      </p:sp>
      <p:sp>
        <p:nvSpPr>
          <p:cNvPr id="8" name="Footer Placeholder 7">
            <a:extLst>
              <a:ext uri="{FF2B5EF4-FFF2-40B4-BE49-F238E27FC236}">
                <a16:creationId xmlns:a16="http://schemas.microsoft.com/office/drawing/2014/main" id="{85D475B3-32F8-45B6-82C8-D630D9FD7FE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231D20E-D913-403A-98BE-C70899B3C300}"/>
              </a:ext>
            </a:extLst>
          </p:cNvPr>
          <p:cNvSpPr>
            <a:spLocks noGrp="1"/>
          </p:cNvSpPr>
          <p:nvPr>
            <p:ph type="sldNum" sz="quarter" idx="12"/>
          </p:nvPr>
        </p:nvSpPr>
        <p:spPr/>
        <p:txBody>
          <a:bodyPr/>
          <a:lstStyle/>
          <a:p>
            <a:fld id="{BA3D084C-3052-4EFE-937E-E52562B23F63}" type="slidenum">
              <a:rPr lang="en-GB" smtClean="0"/>
              <a:t>‹#›</a:t>
            </a:fld>
            <a:endParaRPr lang="en-GB"/>
          </a:p>
        </p:txBody>
      </p:sp>
    </p:spTree>
    <p:extLst>
      <p:ext uri="{BB962C8B-B14F-4D97-AF65-F5344CB8AC3E}">
        <p14:creationId xmlns:p14="http://schemas.microsoft.com/office/powerpoint/2010/main" val="1271308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0F4F1-CC23-40B4-91AC-1AC03EECEEC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E768422-EC48-4130-9269-6B68FCCFD26B}"/>
              </a:ext>
            </a:extLst>
          </p:cNvPr>
          <p:cNvSpPr>
            <a:spLocks noGrp="1"/>
          </p:cNvSpPr>
          <p:nvPr>
            <p:ph type="dt" sz="half" idx="10"/>
          </p:nvPr>
        </p:nvSpPr>
        <p:spPr/>
        <p:txBody>
          <a:bodyPr/>
          <a:lstStyle/>
          <a:p>
            <a:fld id="{A3B88EDB-E98F-4E13-A461-FD67389222D9}" type="datetimeFigureOut">
              <a:rPr lang="en-GB" smtClean="0"/>
              <a:t>11/12/2019</a:t>
            </a:fld>
            <a:endParaRPr lang="en-GB"/>
          </a:p>
        </p:txBody>
      </p:sp>
      <p:sp>
        <p:nvSpPr>
          <p:cNvPr id="4" name="Footer Placeholder 3">
            <a:extLst>
              <a:ext uri="{FF2B5EF4-FFF2-40B4-BE49-F238E27FC236}">
                <a16:creationId xmlns:a16="http://schemas.microsoft.com/office/drawing/2014/main" id="{8CC66A5F-05CD-4455-9DAC-DB631742A41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0817A8B-208B-4620-994D-C99150D7B9F0}"/>
              </a:ext>
            </a:extLst>
          </p:cNvPr>
          <p:cNvSpPr>
            <a:spLocks noGrp="1"/>
          </p:cNvSpPr>
          <p:nvPr>
            <p:ph type="sldNum" sz="quarter" idx="12"/>
          </p:nvPr>
        </p:nvSpPr>
        <p:spPr/>
        <p:txBody>
          <a:bodyPr/>
          <a:lstStyle/>
          <a:p>
            <a:fld id="{BA3D084C-3052-4EFE-937E-E52562B23F63}" type="slidenum">
              <a:rPr lang="en-GB" smtClean="0"/>
              <a:t>‹#›</a:t>
            </a:fld>
            <a:endParaRPr lang="en-GB"/>
          </a:p>
        </p:txBody>
      </p:sp>
    </p:spTree>
    <p:extLst>
      <p:ext uri="{BB962C8B-B14F-4D97-AF65-F5344CB8AC3E}">
        <p14:creationId xmlns:p14="http://schemas.microsoft.com/office/powerpoint/2010/main" val="2112196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1A7251-9ADC-40CA-89AB-03685E1F5711}"/>
              </a:ext>
            </a:extLst>
          </p:cNvPr>
          <p:cNvSpPr>
            <a:spLocks noGrp="1"/>
          </p:cNvSpPr>
          <p:nvPr>
            <p:ph type="dt" sz="half" idx="10"/>
          </p:nvPr>
        </p:nvSpPr>
        <p:spPr/>
        <p:txBody>
          <a:bodyPr/>
          <a:lstStyle/>
          <a:p>
            <a:fld id="{A3B88EDB-E98F-4E13-A461-FD67389222D9}" type="datetimeFigureOut">
              <a:rPr lang="en-GB" smtClean="0"/>
              <a:t>11/12/2019</a:t>
            </a:fld>
            <a:endParaRPr lang="en-GB"/>
          </a:p>
        </p:txBody>
      </p:sp>
      <p:sp>
        <p:nvSpPr>
          <p:cNvPr id="3" name="Footer Placeholder 2">
            <a:extLst>
              <a:ext uri="{FF2B5EF4-FFF2-40B4-BE49-F238E27FC236}">
                <a16:creationId xmlns:a16="http://schemas.microsoft.com/office/drawing/2014/main" id="{BCEB0BF6-2B26-4451-AC18-03A60C4140D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2080CC9-4D8D-4AC7-BC28-44CCB25E871E}"/>
              </a:ext>
            </a:extLst>
          </p:cNvPr>
          <p:cNvSpPr>
            <a:spLocks noGrp="1"/>
          </p:cNvSpPr>
          <p:nvPr>
            <p:ph type="sldNum" sz="quarter" idx="12"/>
          </p:nvPr>
        </p:nvSpPr>
        <p:spPr/>
        <p:txBody>
          <a:bodyPr/>
          <a:lstStyle/>
          <a:p>
            <a:fld id="{BA3D084C-3052-4EFE-937E-E52562B23F63}" type="slidenum">
              <a:rPr lang="en-GB" smtClean="0"/>
              <a:t>‹#›</a:t>
            </a:fld>
            <a:endParaRPr lang="en-GB"/>
          </a:p>
        </p:txBody>
      </p:sp>
    </p:spTree>
    <p:extLst>
      <p:ext uri="{BB962C8B-B14F-4D97-AF65-F5344CB8AC3E}">
        <p14:creationId xmlns:p14="http://schemas.microsoft.com/office/powerpoint/2010/main" val="2210680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5BAFB-1CC3-4A36-A11A-A43826C7E0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10A394A-9046-43E4-B22E-0BA83A4CC4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639C9B5-9506-45A8-9C97-D8A7F73707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26F4F5-1872-4CC4-9A8E-5A10A8D4F5F7}"/>
              </a:ext>
            </a:extLst>
          </p:cNvPr>
          <p:cNvSpPr>
            <a:spLocks noGrp="1"/>
          </p:cNvSpPr>
          <p:nvPr>
            <p:ph type="dt" sz="half" idx="10"/>
          </p:nvPr>
        </p:nvSpPr>
        <p:spPr/>
        <p:txBody>
          <a:bodyPr/>
          <a:lstStyle/>
          <a:p>
            <a:fld id="{A3B88EDB-E98F-4E13-A461-FD67389222D9}" type="datetimeFigureOut">
              <a:rPr lang="en-GB" smtClean="0"/>
              <a:t>11/12/2019</a:t>
            </a:fld>
            <a:endParaRPr lang="en-GB"/>
          </a:p>
        </p:txBody>
      </p:sp>
      <p:sp>
        <p:nvSpPr>
          <p:cNvPr id="6" name="Footer Placeholder 5">
            <a:extLst>
              <a:ext uri="{FF2B5EF4-FFF2-40B4-BE49-F238E27FC236}">
                <a16:creationId xmlns:a16="http://schemas.microsoft.com/office/drawing/2014/main" id="{2777639B-D8DE-4553-AD60-D0D72DEA28D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56590C6-5A3C-4A42-9176-5573847583EA}"/>
              </a:ext>
            </a:extLst>
          </p:cNvPr>
          <p:cNvSpPr>
            <a:spLocks noGrp="1"/>
          </p:cNvSpPr>
          <p:nvPr>
            <p:ph type="sldNum" sz="quarter" idx="12"/>
          </p:nvPr>
        </p:nvSpPr>
        <p:spPr/>
        <p:txBody>
          <a:bodyPr/>
          <a:lstStyle/>
          <a:p>
            <a:fld id="{BA3D084C-3052-4EFE-937E-E52562B23F63}" type="slidenum">
              <a:rPr lang="en-GB" smtClean="0"/>
              <a:t>‹#›</a:t>
            </a:fld>
            <a:endParaRPr lang="en-GB"/>
          </a:p>
        </p:txBody>
      </p:sp>
    </p:spTree>
    <p:extLst>
      <p:ext uri="{BB962C8B-B14F-4D97-AF65-F5344CB8AC3E}">
        <p14:creationId xmlns:p14="http://schemas.microsoft.com/office/powerpoint/2010/main" val="654242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CDC78-F4D9-41E4-AF48-2E848F358E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C62E781-3975-41D0-84AE-1DA01E5B21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E58A641-C0AD-4FED-90B8-F563A1AB60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D0BD95-36C6-4F48-A5C0-75C18EDE75B6}"/>
              </a:ext>
            </a:extLst>
          </p:cNvPr>
          <p:cNvSpPr>
            <a:spLocks noGrp="1"/>
          </p:cNvSpPr>
          <p:nvPr>
            <p:ph type="dt" sz="half" idx="10"/>
          </p:nvPr>
        </p:nvSpPr>
        <p:spPr/>
        <p:txBody>
          <a:bodyPr/>
          <a:lstStyle/>
          <a:p>
            <a:fld id="{A3B88EDB-E98F-4E13-A461-FD67389222D9}" type="datetimeFigureOut">
              <a:rPr lang="en-GB" smtClean="0"/>
              <a:t>11/12/2019</a:t>
            </a:fld>
            <a:endParaRPr lang="en-GB"/>
          </a:p>
        </p:txBody>
      </p:sp>
      <p:sp>
        <p:nvSpPr>
          <p:cNvPr id="6" name="Footer Placeholder 5">
            <a:extLst>
              <a:ext uri="{FF2B5EF4-FFF2-40B4-BE49-F238E27FC236}">
                <a16:creationId xmlns:a16="http://schemas.microsoft.com/office/drawing/2014/main" id="{CC4DC7D1-5E5A-4B68-BBAE-61525F064A1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71DAA4D-833B-44C4-936C-1769BFB069B4}"/>
              </a:ext>
            </a:extLst>
          </p:cNvPr>
          <p:cNvSpPr>
            <a:spLocks noGrp="1"/>
          </p:cNvSpPr>
          <p:nvPr>
            <p:ph type="sldNum" sz="quarter" idx="12"/>
          </p:nvPr>
        </p:nvSpPr>
        <p:spPr/>
        <p:txBody>
          <a:bodyPr/>
          <a:lstStyle/>
          <a:p>
            <a:fld id="{BA3D084C-3052-4EFE-937E-E52562B23F63}" type="slidenum">
              <a:rPr lang="en-GB" smtClean="0"/>
              <a:t>‹#›</a:t>
            </a:fld>
            <a:endParaRPr lang="en-GB"/>
          </a:p>
        </p:txBody>
      </p:sp>
    </p:spTree>
    <p:extLst>
      <p:ext uri="{BB962C8B-B14F-4D97-AF65-F5344CB8AC3E}">
        <p14:creationId xmlns:p14="http://schemas.microsoft.com/office/powerpoint/2010/main" val="2489559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990878-A4A3-4D51-8F9F-0985B43667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593423D-AA00-4131-8A7C-BFAF6535F2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3908544-8BE5-41D3-975F-17E5992EBE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B88EDB-E98F-4E13-A461-FD67389222D9}" type="datetimeFigureOut">
              <a:rPr lang="en-GB" smtClean="0"/>
              <a:t>11/12/2019</a:t>
            </a:fld>
            <a:endParaRPr lang="en-GB"/>
          </a:p>
        </p:txBody>
      </p:sp>
      <p:sp>
        <p:nvSpPr>
          <p:cNvPr id="5" name="Footer Placeholder 4">
            <a:extLst>
              <a:ext uri="{FF2B5EF4-FFF2-40B4-BE49-F238E27FC236}">
                <a16:creationId xmlns:a16="http://schemas.microsoft.com/office/drawing/2014/main" id="{213B0D01-2553-4DD1-8436-D74510AE3A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C306AF5-5797-4CE9-A815-C9C5B64922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D084C-3052-4EFE-937E-E52562B23F63}" type="slidenum">
              <a:rPr lang="en-GB" smtClean="0"/>
              <a:t>‹#›</a:t>
            </a:fld>
            <a:endParaRPr lang="en-GB"/>
          </a:p>
        </p:txBody>
      </p:sp>
    </p:spTree>
    <p:extLst>
      <p:ext uri="{BB962C8B-B14F-4D97-AF65-F5344CB8AC3E}">
        <p14:creationId xmlns:p14="http://schemas.microsoft.com/office/powerpoint/2010/main" val="148615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s://www.londonlc.org.uk/wp-content/uploads/ESF-EXPRESSION-OF-INTEREST-Grants-19-09-2019.docx" TargetMode="External"/><Relationship Id="rId7" Type="http://schemas.openxmlformats.org/officeDocument/2006/relationships/image" Target="../media/image2.jpeg"/><Relationship Id="rId2" Type="http://schemas.openxmlformats.org/officeDocument/2006/relationships/hyperlink" Target="http://www.londonlc.org.uk/" TargetMode="Externa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hyperlink" Target="https://www.londonlc.org.uk/" TargetMode="External"/><Relationship Id="rId4" Type="http://schemas.openxmlformats.org/officeDocument/2006/relationships/hyperlink" Target="mailto:community.grants@londonlc.org.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24599-867A-444B-B49F-B977E3D76A41}"/>
              </a:ext>
            </a:extLst>
          </p:cNvPr>
          <p:cNvSpPr>
            <a:spLocks noGrp="1"/>
          </p:cNvSpPr>
          <p:nvPr>
            <p:ph type="ctrTitle"/>
          </p:nvPr>
        </p:nvSpPr>
        <p:spPr/>
        <p:txBody>
          <a:bodyPr/>
          <a:lstStyle/>
          <a:p>
            <a:r>
              <a:rPr lang="en-GB" dirty="0"/>
              <a:t>ESF Community Grants</a:t>
            </a:r>
          </a:p>
        </p:txBody>
      </p:sp>
      <p:sp>
        <p:nvSpPr>
          <p:cNvPr id="3" name="Subtitle 2">
            <a:extLst>
              <a:ext uri="{FF2B5EF4-FFF2-40B4-BE49-F238E27FC236}">
                <a16:creationId xmlns:a16="http://schemas.microsoft.com/office/drawing/2014/main" id="{404A5FB6-95EE-4BF5-9EF0-C87152664AA0}"/>
              </a:ext>
            </a:extLst>
          </p:cNvPr>
          <p:cNvSpPr>
            <a:spLocks noGrp="1"/>
          </p:cNvSpPr>
          <p:nvPr>
            <p:ph type="subTitle" idx="1"/>
          </p:nvPr>
        </p:nvSpPr>
        <p:spPr/>
        <p:txBody>
          <a:bodyPr/>
          <a:lstStyle/>
          <a:p>
            <a:r>
              <a:rPr lang="en-GB" sz="3200" dirty="0"/>
              <a:t>London South</a:t>
            </a:r>
          </a:p>
          <a:p>
            <a:r>
              <a:rPr lang="en-GB" dirty="0"/>
              <a:t>Amanda O’Shea</a:t>
            </a:r>
          </a:p>
        </p:txBody>
      </p:sp>
      <p:pic>
        <p:nvPicPr>
          <p:cNvPr id="4" name="Picture 3" descr="A screenshot of a cell phone&#10;&#10;Description automatically generated">
            <a:extLst>
              <a:ext uri="{FF2B5EF4-FFF2-40B4-BE49-F238E27FC236}">
                <a16:creationId xmlns:a16="http://schemas.microsoft.com/office/drawing/2014/main" id="{0D1B8CC4-AE99-4EFE-91A4-A547FCEB82F2}"/>
              </a:ext>
            </a:extLst>
          </p:cNvPr>
          <p:cNvPicPr/>
          <p:nvPr/>
        </p:nvPicPr>
        <p:blipFill rotWithShape="1">
          <a:blip r:embed="rId2" cstate="print">
            <a:extLst>
              <a:ext uri="{28A0092B-C50C-407E-A947-70E740481C1C}">
                <a14:useLocalDpi xmlns:a14="http://schemas.microsoft.com/office/drawing/2010/main" val="0"/>
              </a:ext>
            </a:extLst>
          </a:blip>
          <a:srcRect t="24576" b="29039"/>
          <a:stretch/>
        </p:blipFill>
        <p:spPr bwMode="auto">
          <a:xfrm>
            <a:off x="877252" y="5623070"/>
            <a:ext cx="1293495" cy="600075"/>
          </a:xfrm>
          <a:prstGeom prst="rect">
            <a:avLst/>
          </a:prstGeom>
          <a:ln>
            <a:noFill/>
          </a:ln>
          <a:extLst>
            <a:ext uri="{53640926-AAD7-44D8-BBD7-CCE9431645EC}">
              <a14:shadowObscured xmlns:a14="http://schemas.microsoft.com/office/drawing/2010/main"/>
            </a:ext>
          </a:extLst>
        </p:spPr>
      </p:pic>
      <p:pic>
        <p:nvPicPr>
          <p:cNvPr id="5" name="Picture 4" descr="P:\Marketing Resources\LLC brand guidelines and logos\LLC_light_blue_NEW.jpg">
            <a:extLst>
              <a:ext uri="{FF2B5EF4-FFF2-40B4-BE49-F238E27FC236}">
                <a16:creationId xmlns:a16="http://schemas.microsoft.com/office/drawing/2014/main" id="{2D540927-49B0-474D-95B1-012214EF894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63865" y="5413519"/>
            <a:ext cx="998855" cy="1019175"/>
          </a:xfrm>
          <a:prstGeom prst="rect">
            <a:avLst/>
          </a:prstGeom>
          <a:noFill/>
          <a:ln>
            <a:noFill/>
          </a:ln>
        </p:spPr>
      </p:pic>
      <p:pic>
        <p:nvPicPr>
          <p:cNvPr id="6" name="Picture 5">
            <a:extLst>
              <a:ext uri="{FF2B5EF4-FFF2-40B4-BE49-F238E27FC236}">
                <a16:creationId xmlns:a16="http://schemas.microsoft.com/office/drawing/2014/main" id="{0C4DC81E-0CF7-42E0-9BB9-086CA76AB48A}"/>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10879859" y="5623070"/>
            <a:ext cx="698500" cy="695325"/>
          </a:xfrm>
          <a:prstGeom prst="rect">
            <a:avLst/>
          </a:prstGeom>
        </p:spPr>
      </p:pic>
    </p:spTree>
    <p:extLst>
      <p:ext uri="{BB962C8B-B14F-4D97-AF65-F5344CB8AC3E}">
        <p14:creationId xmlns:p14="http://schemas.microsoft.com/office/powerpoint/2010/main" val="2345977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24599-867A-444B-B49F-B977E3D76A41}"/>
              </a:ext>
            </a:extLst>
          </p:cNvPr>
          <p:cNvSpPr>
            <a:spLocks noGrp="1"/>
          </p:cNvSpPr>
          <p:nvPr>
            <p:ph type="ctrTitle"/>
          </p:nvPr>
        </p:nvSpPr>
        <p:spPr>
          <a:xfrm>
            <a:off x="1524000" y="1122362"/>
            <a:ext cx="9542318" cy="3636673"/>
          </a:xfrm>
        </p:spPr>
        <p:txBody>
          <a:bodyPr>
            <a:noAutofit/>
          </a:bodyPr>
          <a:lstStyle/>
          <a:p>
            <a:pPr algn="l"/>
            <a:r>
              <a:rPr lang="en-GB" sz="2000" dirty="0">
                <a:effectLst/>
              </a:rPr>
              <a:t>The Education and Skills Funding Agency has contracted with London Learning Consortium to act as a managing agent and to make ESF Community Grants available in the form of small grants (up to £20,000) to third sector and other small organisations.</a:t>
            </a:r>
            <a:br>
              <a:rPr lang="en-GB" sz="2000" dirty="0">
                <a:effectLst/>
              </a:rPr>
            </a:br>
            <a:br>
              <a:rPr lang="en-GB" sz="2000" dirty="0">
                <a:effectLst/>
              </a:rPr>
            </a:br>
            <a:r>
              <a:rPr lang="en-GB" sz="2000" dirty="0">
                <a:effectLst/>
              </a:rPr>
              <a:t>Purpose of mobilising disadvantaged or excluded unemployed and inactive people to enable their progress towards employment. </a:t>
            </a:r>
            <a:br>
              <a:rPr lang="en-GB" sz="2000" dirty="0">
                <a:effectLst/>
              </a:rPr>
            </a:br>
            <a:br>
              <a:rPr lang="en-GB" sz="2000" dirty="0">
                <a:effectLst/>
              </a:rPr>
            </a:br>
            <a:r>
              <a:rPr lang="en-GB" sz="2000" dirty="0">
                <a:effectLst/>
              </a:rPr>
              <a:t>Organisations that access grants need to be well placed to reach excluded individuals facing barriers, which hinder their access to mainstream provision.</a:t>
            </a:r>
            <a:br>
              <a:rPr lang="en-GB" sz="2000" dirty="0">
                <a:effectLst/>
              </a:rPr>
            </a:br>
            <a:br>
              <a:rPr lang="en-GB" sz="2000" dirty="0">
                <a:effectLst/>
              </a:rPr>
            </a:br>
            <a:r>
              <a:rPr lang="en-GB" sz="2000" dirty="0">
                <a:effectLst/>
              </a:rPr>
              <a:t> </a:t>
            </a:r>
            <a:endParaRPr lang="en-GB" sz="2000" dirty="0"/>
          </a:p>
        </p:txBody>
      </p:sp>
      <p:pic>
        <p:nvPicPr>
          <p:cNvPr id="4" name="Picture 3" descr="A screenshot of a cell phone&#10;&#10;Description automatically generated">
            <a:extLst>
              <a:ext uri="{FF2B5EF4-FFF2-40B4-BE49-F238E27FC236}">
                <a16:creationId xmlns:a16="http://schemas.microsoft.com/office/drawing/2014/main" id="{0D1B8CC4-AE99-4EFE-91A4-A547FCEB82F2}"/>
              </a:ext>
            </a:extLst>
          </p:cNvPr>
          <p:cNvPicPr/>
          <p:nvPr/>
        </p:nvPicPr>
        <p:blipFill rotWithShape="1">
          <a:blip r:embed="rId2" cstate="print">
            <a:extLst>
              <a:ext uri="{28A0092B-C50C-407E-A947-70E740481C1C}">
                <a14:useLocalDpi xmlns:a14="http://schemas.microsoft.com/office/drawing/2010/main" val="0"/>
              </a:ext>
            </a:extLst>
          </a:blip>
          <a:srcRect t="24576" b="29039"/>
          <a:stretch/>
        </p:blipFill>
        <p:spPr bwMode="auto">
          <a:xfrm>
            <a:off x="877252" y="5623070"/>
            <a:ext cx="1293495" cy="600075"/>
          </a:xfrm>
          <a:prstGeom prst="rect">
            <a:avLst/>
          </a:prstGeom>
          <a:ln>
            <a:noFill/>
          </a:ln>
          <a:extLst>
            <a:ext uri="{53640926-AAD7-44D8-BBD7-CCE9431645EC}">
              <a14:shadowObscured xmlns:a14="http://schemas.microsoft.com/office/drawing/2010/main"/>
            </a:ext>
          </a:extLst>
        </p:spPr>
      </p:pic>
      <p:pic>
        <p:nvPicPr>
          <p:cNvPr id="5" name="Picture 4" descr="P:\Marketing Resources\LLC brand guidelines and logos\LLC_light_blue_NEW.jpg">
            <a:extLst>
              <a:ext uri="{FF2B5EF4-FFF2-40B4-BE49-F238E27FC236}">
                <a16:creationId xmlns:a16="http://schemas.microsoft.com/office/drawing/2014/main" id="{2D540927-49B0-474D-95B1-012214EF894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63865" y="5413519"/>
            <a:ext cx="998855" cy="1019175"/>
          </a:xfrm>
          <a:prstGeom prst="rect">
            <a:avLst/>
          </a:prstGeom>
          <a:noFill/>
          <a:ln>
            <a:noFill/>
          </a:ln>
        </p:spPr>
      </p:pic>
      <p:pic>
        <p:nvPicPr>
          <p:cNvPr id="6" name="Picture 5">
            <a:extLst>
              <a:ext uri="{FF2B5EF4-FFF2-40B4-BE49-F238E27FC236}">
                <a16:creationId xmlns:a16="http://schemas.microsoft.com/office/drawing/2014/main" id="{0C4DC81E-0CF7-42E0-9BB9-086CA76AB48A}"/>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10129807" y="5413519"/>
            <a:ext cx="1246909" cy="1082818"/>
          </a:xfrm>
          <a:prstGeom prst="rect">
            <a:avLst/>
          </a:prstGeom>
        </p:spPr>
      </p:pic>
    </p:spTree>
    <p:extLst>
      <p:ext uri="{BB962C8B-B14F-4D97-AF65-F5344CB8AC3E}">
        <p14:creationId xmlns:p14="http://schemas.microsoft.com/office/powerpoint/2010/main" val="4015424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24599-867A-444B-B49F-B977E3D76A41}"/>
              </a:ext>
            </a:extLst>
          </p:cNvPr>
          <p:cNvSpPr>
            <a:spLocks noGrp="1"/>
          </p:cNvSpPr>
          <p:nvPr>
            <p:ph type="ctrTitle"/>
          </p:nvPr>
        </p:nvSpPr>
        <p:spPr>
          <a:xfrm>
            <a:off x="1524000" y="1122362"/>
            <a:ext cx="9852716" cy="3511983"/>
          </a:xfrm>
        </p:spPr>
        <p:txBody>
          <a:bodyPr>
            <a:noAutofit/>
          </a:bodyPr>
          <a:lstStyle/>
          <a:p>
            <a:pPr algn="l"/>
            <a:br>
              <a:rPr lang="en-GB" sz="2000" dirty="0">
                <a:effectLst/>
              </a:rPr>
            </a:br>
            <a:r>
              <a:rPr lang="en-GB" sz="2000" dirty="0">
                <a:effectLst/>
              </a:rPr>
              <a:t> Grants will:</a:t>
            </a:r>
            <a:br>
              <a:rPr lang="en-GB" sz="2000" dirty="0">
                <a:effectLst/>
              </a:rPr>
            </a:br>
            <a:br>
              <a:rPr lang="en-GB" sz="2000" dirty="0">
                <a:effectLst/>
              </a:rPr>
            </a:br>
            <a:r>
              <a:rPr lang="en-GB" sz="2000" dirty="0">
                <a:effectLst/>
              </a:rPr>
              <a:t>• engage with marginalised individuals and support them to re-engage with education, training, or employment;</a:t>
            </a:r>
            <a:br>
              <a:rPr lang="en-GB" sz="2000" dirty="0">
                <a:effectLst/>
              </a:rPr>
            </a:br>
            <a:br>
              <a:rPr lang="en-GB" sz="2000" dirty="0">
                <a:effectLst/>
              </a:rPr>
            </a:br>
            <a:r>
              <a:rPr lang="en-GB" sz="2000" dirty="0">
                <a:effectLst/>
              </a:rPr>
              <a:t>• will support a range of activities aimed at assisting the disadvantaged or excluded to move closer to the labour market by improving their access to mainstream ESF and domestic employment and skills provision; and</a:t>
            </a:r>
            <a:br>
              <a:rPr lang="en-GB" sz="2000" dirty="0">
                <a:effectLst/>
              </a:rPr>
            </a:br>
            <a:br>
              <a:rPr lang="en-GB" sz="2000" dirty="0">
                <a:effectLst/>
              </a:rPr>
            </a:br>
            <a:r>
              <a:rPr lang="en-GB" sz="2000" dirty="0">
                <a:effectLst/>
              </a:rPr>
              <a:t>• will provide support to the hardest to reach communities and individuals, especially those from deprived communities, to access employment or further learning and training.</a:t>
            </a:r>
            <a:br>
              <a:rPr lang="en-GB" sz="2000" dirty="0">
                <a:effectLst/>
              </a:rPr>
            </a:br>
            <a:endParaRPr lang="en-GB" sz="2000" dirty="0"/>
          </a:p>
        </p:txBody>
      </p:sp>
      <p:pic>
        <p:nvPicPr>
          <p:cNvPr id="4" name="Picture 3" descr="A screenshot of a cell phone&#10;&#10;Description automatically generated">
            <a:extLst>
              <a:ext uri="{FF2B5EF4-FFF2-40B4-BE49-F238E27FC236}">
                <a16:creationId xmlns:a16="http://schemas.microsoft.com/office/drawing/2014/main" id="{0D1B8CC4-AE99-4EFE-91A4-A547FCEB82F2}"/>
              </a:ext>
            </a:extLst>
          </p:cNvPr>
          <p:cNvPicPr/>
          <p:nvPr/>
        </p:nvPicPr>
        <p:blipFill rotWithShape="1">
          <a:blip r:embed="rId2" cstate="print">
            <a:extLst>
              <a:ext uri="{28A0092B-C50C-407E-A947-70E740481C1C}">
                <a14:useLocalDpi xmlns:a14="http://schemas.microsoft.com/office/drawing/2010/main" val="0"/>
              </a:ext>
            </a:extLst>
          </a:blip>
          <a:srcRect t="24576" b="29039"/>
          <a:stretch/>
        </p:blipFill>
        <p:spPr bwMode="auto">
          <a:xfrm>
            <a:off x="877252" y="5623070"/>
            <a:ext cx="1293495" cy="600075"/>
          </a:xfrm>
          <a:prstGeom prst="rect">
            <a:avLst/>
          </a:prstGeom>
          <a:ln>
            <a:noFill/>
          </a:ln>
          <a:extLst>
            <a:ext uri="{53640926-AAD7-44D8-BBD7-CCE9431645EC}">
              <a14:shadowObscured xmlns:a14="http://schemas.microsoft.com/office/drawing/2010/main"/>
            </a:ext>
          </a:extLst>
        </p:spPr>
      </p:pic>
      <p:pic>
        <p:nvPicPr>
          <p:cNvPr id="5" name="Picture 4" descr="P:\Marketing Resources\LLC brand guidelines and logos\LLC_light_blue_NEW.jpg">
            <a:extLst>
              <a:ext uri="{FF2B5EF4-FFF2-40B4-BE49-F238E27FC236}">
                <a16:creationId xmlns:a16="http://schemas.microsoft.com/office/drawing/2014/main" id="{2D540927-49B0-474D-95B1-012214EF894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63865" y="5413519"/>
            <a:ext cx="998855" cy="1019175"/>
          </a:xfrm>
          <a:prstGeom prst="rect">
            <a:avLst/>
          </a:prstGeom>
          <a:noFill/>
          <a:ln>
            <a:noFill/>
          </a:ln>
        </p:spPr>
      </p:pic>
      <p:pic>
        <p:nvPicPr>
          <p:cNvPr id="6" name="Picture 5">
            <a:extLst>
              <a:ext uri="{FF2B5EF4-FFF2-40B4-BE49-F238E27FC236}">
                <a16:creationId xmlns:a16="http://schemas.microsoft.com/office/drawing/2014/main" id="{0C4DC81E-0CF7-42E0-9BB9-086CA76AB48A}"/>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10129807" y="5413519"/>
            <a:ext cx="1246909" cy="1082818"/>
          </a:xfrm>
          <a:prstGeom prst="rect">
            <a:avLst/>
          </a:prstGeom>
        </p:spPr>
      </p:pic>
    </p:spTree>
    <p:extLst>
      <p:ext uri="{BB962C8B-B14F-4D97-AF65-F5344CB8AC3E}">
        <p14:creationId xmlns:p14="http://schemas.microsoft.com/office/powerpoint/2010/main" val="2819929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24599-867A-444B-B49F-B977E3D76A41}"/>
              </a:ext>
            </a:extLst>
          </p:cNvPr>
          <p:cNvSpPr>
            <a:spLocks noGrp="1"/>
          </p:cNvSpPr>
          <p:nvPr>
            <p:ph type="ctrTitle"/>
          </p:nvPr>
        </p:nvSpPr>
        <p:spPr>
          <a:xfrm>
            <a:off x="1524000" y="634855"/>
            <a:ext cx="10124209" cy="4664509"/>
          </a:xfrm>
        </p:spPr>
        <p:txBody>
          <a:bodyPr>
            <a:noAutofit/>
          </a:bodyPr>
          <a:lstStyle/>
          <a:p>
            <a:pPr algn="l"/>
            <a:br>
              <a:rPr lang="en-GB" sz="2000" dirty="0">
                <a:effectLst/>
              </a:rPr>
            </a:br>
            <a:r>
              <a:rPr lang="en-GB" sz="2000" dirty="0">
                <a:effectLst/>
              </a:rPr>
              <a:t>To be successful in applying for a Community Grant you must be a Third Sector Organisation (any size which operates within the Third Sector) or Small Organisation (Employ fewer than 49 full time equivalent staff and have an annual turnover or balance sheet equal to or below EUR 10 million).</a:t>
            </a:r>
            <a:br>
              <a:rPr lang="en-GB" sz="2000" dirty="0">
                <a:effectLst/>
              </a:rPr>
            </a:br>
            <a:br>
              <a:rPr lang="en-GB" sz="2000" dirty="0">
                <a:effectLst/>
              </a:rPr>
            </a:br>
            <a:r>
              <a:rPr lang="en-GB" sz="2000" b="1" dirty="0">
                <a:effectLst/>
              </a:rPr>
              <a:t>You must also work with some of the following 16+ service users:</a:t>
            </a:r>
            <a:br>
              <a:rPr lang="en-GB" sz="2000" dirty="0">
                <a:effectLst/>
              </a:rPr>
            </a:br>
            <a:r>
              <a:rPr lang="en-GB" sz="2000" dirty="0">
                <a:effectLst/>
              </a:rPr>
              <a:t>• Participants over 50 years of age</a:t>
            </a:r>
            <a:br>
              <a:rPr lang="en-GB" sz="2000" dirty="0">
                <a:effectLst/>
              </a:rPr>
            </a:br>
            <a:r>
              <a:rPr lang="en-GB" sz="2000" dirty="0">
                <a:effectLst/>
              </a:rPr>
              <a:t>• Participants with disabilities</a:t>
            </a:r>
            <a:br>
              <a:rPr lang="en-GB" sz="2000" dirty="0">
                <a:effectLst/>
              </a:rPr>
            </a:br>
            <a:r>
              <a:rPr lang="en-GB" sz="2000" dirty="0">
                <a:effectLst/>
              </a:rPr>
              <a:t>• Participants from an ethnic minority</a:t>
            </a:r>
            <a:br>
              <a:rPr lang="en-GB" sz="2000" dirty="0">
                <a:effectLst/>
              </a:rPr>
            </a:br>
            <a:r>
              <a:rPr lang="en-GB" sz="2000" dirty="0">
                <a:effectLst/>
              </a:rPr>
              <a:t>• Participants who are Women</a:t>
            </a:r>
            <a:br>
              <a:rPr lang="en-GB" sz="2000" dirty="0">
                <a:effectLst/>
              </a:rPr>
            </a:br>
            <a:r>
              <a:rPr lang="en-GB" sz="2000" dirty="0">
                <a:effectLst/>
              </a:rPr>
              <a:t>• Parents/mothers</a:t>
            </a:r>
            <a:br>
              <a:rPr lang="en-GB" sz="2000" dirty="0">
                <a:effectLst/>
              </a:rPr>
            </a:br>
            <a:r>
              <a:rPr lang="en-GB" sz="2000" dirty="0">
                <a:effectLst/>
              </a:rPr>
              <a:t>• Carers</a:t>
            </a:r>
            <a:br>
              <a:rPr lang="en-GB" sz="2000" dirty="0">
                <a:effectLst/>
              </a:rPr>
            </a:br>
            <a:r>
              <a:rPr lang="en-GB" sz="2000" dirty="0">
                <a:effectLst/>
              </a:rPr>
              <a:t>• Groups with low labour market participation</a:t>
            </a:r>
            <a:br>
              <a:rPr lang="en-GB" sz="2000" dirty="0">
                <a:effectLst/>
              </a:rPr>
            </a:br>
            <a:r>
              <a:rPr lang="en-GB" sz="2000" dirty="0">
                <a:effectLst/>
              </a:rPr>
              <a:t>• Migrants and refugees,</a:t>
            </a:r>
            <a:br>
              <a:rPr lang="en-GB" sz="2000" dirty="0">
                <a:effectLst/>
              </a:rPr>
            </a:br>
            <a:r>
              <a:rPr lang="en-GB" sz="2000" dirty="0">
                <a:effectLst/>
              </a:rPr>
              <a:t>• Homeless</a:t>
            </a:r>
            <a:br>
              <a:rPr lang="en-GB" sz="2000" dirty="0">
                <a:effectLst/>
              </a:rPr>
            </a:br>
            <a:r>
              <a:rPr lang="en-GB" sz="2000" dirty="0">
                <a:effectLst/>
              </a:rPr>
              <a:t>• Ex-offenders</a:t>
            </a:r>
            <a:br>
              <a:rPr lang="en-GB" sz="2000" dirty="0">
                <a:effectLst/>
              </a:rPr>
            </a:br>
            <a:endParaRPr lang="en-GB" sz="2000" dirty="0"/>
          </a:p>
        </p:txBody>
      </p:sp>
      <p:pic>
        <p:nvPicPr>
          <p:cNvPr id="4" name="Picture 3" descr="A screenshot of a cell phone&#10;&#10;Description automatically generated">
            <a:extLst>
              <a:ext uri="{FF2B5EF4-FFF2-40B4-BE49-F238E27FC236}">
                <a16:creationId xmlns:a16="http://schemas.microsoft.com/office/drawing/2014/main" id="{0D1B8CC4-AE99-4EFE-91A4-A547FCEB82F2}"/>
              </a:ext>
            </a:extLst>
          </p:cNvPr>
          <p:cNvPicPr/>
          <p:nvPr/>
        </p:nvPicPr>
        <p:blipFill rotWithShape="1">
          <a:blip r:embed="rId2" cstate="print">
            <a:extLst>
              <a:ext uri="{28A0092B-C50C-407E-A947-70E740481C1C}">
                <a14:useLocalDpi xmlns:a14="http://schemas.microsoft.com/office/drawing/2010/main" val="0"/>
              </a:ext>
            </a:extLst>
          </a:blip>
          <a:srcRect t="24576" b="29039"/>
          <a:stretch/>
        </p:blipFill>
        <p:spPr bwMode="auto">
          <a:xfrm>
            <a:off x="877252" y="5623070"/>
            <a:ext cx="1293495" cy="600075"/>
          </a:xfrm>
          <a:prstGeom prst="rect">
            <a:avLst/>
          </a:prstGeom>
          <a:ln>
            <a:noFill/>
          </a:ln>
          <a:extLst>
            <a:ext uri="{53640926-AAD7-44D8-BBD7-CCE9431645EC}">
              <a14:shadowObscured xmlns:a14="http://schemas.microsoft.com/office/drawing/2010/main"/>
            </a:ext>
          </a:extLst>
        </p:spPr>
      </p:pic>
      <p:pic>
        <p:nvPicPr>
          <p:cNvPr id="5" name="Picture 4" descr="P:\Marketing Resources\LLC brand guidelines and logos\LLC_light_blue_NEW.jpg">
            <a:extLst>
              <a:ext uri="{FF2B5EF4-FFF2-40B4-BE49-F238E27FC236}">
                <a16:creationId xmlns:a16="http://schemas.microsoft.com/office/drawing/2014/main" id="{2D540927-49B0-474D-95B1-012214EF894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63865" y="5413519"/>
            <a:ext cx="998855" cy="1019175"/>
          </a:xfrm>
          <a:prstGeom prst="rect">
            <a:avLst/>
          </a:prstGeom>
          <a:noFill/>
          <a:ln>
            <a:noFill/>
          </a:ln>
        </p:spPr>
      </p:pic>
      <p:pic>
        <p:nvPicPr>
          <p:cNvPr id="6" name="Picture 5">
            <a:extLst>
              <a:ext uri="{FF2B5EF4-FFF2-40B4-BE49-F238E27FC236}">
                <a16:creationId xmlns:a16="http://schemas.microsoft.com/office/drawing/2014/main" id="{0C4DC81E-0CF7-42E0-9BB9-086CA76AB48A}"/>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10129807" y="5413519"/>
            <a:ext cx="1246909" cy="1082818"/>
          </a:xfrm>
          <a:prstGeom prst="rect">
            <a:avLst/>
          </a:prstGeom>
        </p:spPr>
      </p:pic>
    </p:spTree>
    <p:extLst>
      <p:ext uri="{BB962C8B-B14F-4D97-AF65-F5344CB8AC3E}">
        <p14:creationId xmlns:p14="http://schemas.microsoft.com/office/powerpoint/2010/main" val="3572416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24599-867A-444B-B49F-B977E3D76A41}"/>
              </a:ext>
            </a:extLst>
          </p:cNvPr>
          <p:cNvSpPr>
            <a:spLocks noGrp="1"/>
          </p:cNvSpPr>
          <p:nvPr>
            <p:ph type="ctrTitle"/>
          </p:nvPr>
        </p:nvSpPr>
        <p:spPr>
          <a:xfrm>
            <a:off x="1524000" y="634856"/>
            <a:ext cx="10051473" cy="3989100"/>
          </a:xfrm>
        </p:spPr>
        <p:txBody>
          <a:bodyPr>
            <a:noAutofit/>
          </a:bodyPr>
          <a:lstStyle/>
          <a:p>
            <a:pPr algn="l"/>
            <a:br>
              <a:rPr lang="en-GB" sz="2000" dirty="0">
                <a:effectLst/>
              </a:rPr>
            </a:br>
            <a:r>
              <a:rPr lang="en-GB" sz="2000" b="1" dirty="0">
                <a:effectLst/>
              </a:rPr>
              <a:t>All participants must be either of the following:</a:t>
            </a:r>
            <a:br>
              <a:rPr lang="en-GB" sz="2000" dirty="0">
                <a:effectLst/>
              </a:rPr>
            </a:br>
            <a:r>
              <a:rPr lang="en-GB" sz="2000" dirty="0">
                <a:effectLst/>
              </a:rPr>
              <a:t>• Inactive = Not in employment and not registered as unemployed.</a:t>
            </a:r>
            <a:br>
              <a:rPr lang="en-GB" sz="2000" dirty="0">
                <a:effectLst/>
              </a:rPr>
            </a:br>
            <a:r>
              <a:rPr lang="en-GB" sz="2000" dirty="0">
                <a:effectLst/>
              </a:rPr>
              <a:t>• Unemployed = Persons who are without work, available for work and actively seeking work.</a:t>
            </a:r>
            <a:br>
              <a:rPr lang="en-GB" sz="2000" dirty="0">
                <a:effectLst/>
              </a:rPr>
            </a:br>
            <a:br>
              <a:rPr lang="en-GB" sz="2000" dirty="0">
                <a:effectLst/>
              </a:rPr>
            </a:br>
            <a:br>
              <a:rPr lang="en-GB" sz="2000" dirty="0">
                <a:effectLst/>
              </a:rPr>
            </a:br>
            <a:r>
              <a:rPr lang="en-GB" sz="2000" b="1" dirty="0">
                <a:effectLst/>
              </a:rPr>
              <a:t>You must deliver services in one or more of the following boroughs of South London:</a:t>
            </a:r>
            <a:br>
              <a:rPr lang="en-GB" sz="2000" dirty="0">
                <a:effectLst/>
              </a:rPr>
            </a:br>
            <a:r>
              <a:rPr lang="en-GB" sz="2000" dirty="0">
                <a:effectLst/>
              </a:rPr>
              <a:t>• Croydon</a:t>
            </a:r>
            <a:br>
              <a:rPr lang="en-GB" sz="2000" dirty="0">
                <a:effectLst/>
              </a:rPr>
            </a:br>
            <a:r>
              <a:rPr lang="en-GB" sz="2000" dirty="0">
                <a:effectLst/>
              </a:rPr>
              <a:t>• Kingston upon Thames</a:t>
            </a:r>
            <a:br>
              <a:rPr lang="en-GB" sz="2000" dirty="0">
                <a:effectLst/>
              </a:rPr>
            </a:br>
            <a:r>
              <a:rPr lang="en-GB" sz="2000" dirty="0">
                <a:effectLst/>
              </a:rPr>
              <a:t>• Merton</a:t>
            </a:r>
            <a:br>
              <a:rPr lang="en-GB" sz="2000" dirty="0">
                <a:effectLst/>
              </a:rPr>
            </a:br>
            <a:r>
              <a:rPr lang="en-GB" sz="2000" dirty="0">
                <a:effectLst/>
              </a:rPr>
              <a:t>• Richmond upon Thames</a:t>
            </a:r>
            <a:br>
              <a:rPr lang="en-GB" sz="2000" dirty="0">
                <a:effectLst/>
              </a:rPr>
            </a:br>
            <a:r>
              <a:rPr lang="en-GB" sz="2000" dirty="0">
                <a:effectLst/>
              </a:rPr>
              <a:t>• Sutton</a:t>
            </a:r>
            <a:br>
              <a:rPr lang="en-GB" sz="2000" dirty="0">
                <a:effectLst/>
              </a:rPr>
            </a:br>
            <a:endParaRPr lang="en-GB" sz="2000" dirty="0"/>
          </a:p>
        </p:txBody>
      </p:sp>
      <p:pic>
        <p:nvPicPr>
          <p:cNvPr id="4" name="Picture 3" descr="A screenshot of a cell phone&#10;&#10;Description automatically generated">
            <a:extLst>
              <a:ext uri="{FF2B5EF4-FFF2-40B4-BE49-F238E27FC236}">
                <a16:creationId xmlns:a16="http://schemas.microsoft.com/office/drawing/2014/main" id="{0D1B8CC4-AE99-4EFE-91A4-A547FCEB82F2}"/>
              </a:ext>
            </a:extLst>
          </p:cNvPr>
          <p:cNvPicPr/>
          <p:nvPr/>
        </p:nvPicPr>
        <p:blipFill rotWithShape="1">
          <a:blip r:embed="rId2" cstate="print">
            <a:extLst>
              <a:ext uri="{28A0092B-C50C-407E-A947-70E740481C1C}">
                <a14:useLocalDpi xmlns:a14="http://schemas.microsoft.com/office/drawing/2010/main" val="0"/>
              </a:ext>
            </a:extLst>
          </a:blip>
          <a:srcRect t="24576" b="29039"/>
          <a:stretch/>
        </p:blipFill>
        <p:spPr bwMode="auto">
          <a:xfrm>
            <a:off x="877252" y="5623070"/>
            <a:ext cx="1293495" cy="600075"/>
          </a:xfrm>
          <a:prstGeom prst="rect">
            <a:avLst/>
          </a:prstGeom>
          <a:ln>
            <a:noFill/>
          </a:ln>
          <a:extLst>
            <a:ext uri="{53640926-AAD7-44D8-BBD7-CCE9431645EC}">
              <a14:shadowObscured xmlns:a14="http://schemas.microsoft.com/office/drawing/2010/main"/>
            </a:ext>
          </a:extLst>
        </p:spPr>
      </p:pic>
      <p:pic>
        <p:nvPicPr>
          <p:cNvPr id="5" name="Picture 4" descr="P:\Marketing Resources\LLC brand guidelines and logos\LLC_light_blue_NEW.jpg">
            <a:extLst>
              <a:ext uri="{FF2B5EF4-FFF2-40B4-BE49-F238E27FC236}">
                <a16:creationId xmlns:a16="http://schemas.microsoft.com/office/drawing/2014/main" id="{2D540927-49B0-474D-95B1-012214EF894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63865" y="5413519"/>
            <a:ext cx="998855" cy="1019175"/>
          </a:xfrm>
          <a:prstGeom prst="rect">
            <a:avLst/>
          </a:prstGeom>
          <a:noFill/>
          <a:ln>
            <a:noFill/>
          </a:ln>
        </p:spPr>
      </p:pic>
      <p:pic>
        <p:nvPicPr>
          <p:cNvPr id="6" name="Picture 5">
            <a:extLst>
              <a:ext uri="{FF2B5EF4-FFF2-40B4-BE49-F238E27FC236}">
                <a16:creationId xmlns:a16="http://schemas.microsoft.com/office/drawing/2014/main" id="{0C4DC81E-0CF7-42E0-9BB9-086CA76AB48A}"/>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10129807" y="5413519"/>
            <a:ext cx="1246909" cy="1082818"/>
          </a:xfrm>
          <a:prstGeom prst="rect">
            <a:avLst/>
          </a:prstGeom>
        </p:spPr>
      </p:pic>
    </p:spTree>
    <p:extLst>
      <p:ext uri="{BB962C8B-B14F-4D97-AF65-F5344CB8AC3E}">
        <p14:creationId xmlns:p14="http://schemas.microsoft.com/office/powerpoint/2010/main" val="1581017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24599-867A-444B-B49F-B977E3D76A41}"/>
              </a:ext>
            </a:extLst>
          </p:cNvPr>
          <p:cNvSpPr>
            <a:spLocks noGrp="1"/>
          </p:cNvSpPr>
          <p:nvPr>
            <p:ph type="ctrTitle"/>
          </p:nvPr>
        </p:nvSpPr>
        <p:spPr>
          <a:xfrm>
            <a:off x="1523999" y="759547"/>
            <a:ext cx="10051473" cy="3989100"/>
          </a:xfrm>
        </p:spPr>
        <p:txBody>
          <a:bodyPr>
            <a:noAutofit/>
          </a:bodyPr>
          <a:lstStyle/>
          <a:p>
            <a:pPr algn="l"/>
            <a:br>
              <a:rPr lang="en-GB" sz="2000" dirty="0">
                <a:effectLst/>
              </a:rPr>
            </a:br>
            <a:r>
              <a:rPr lang="en-GB" sz="2000" b="1" dirty="0">
                <a:effectLst/>
              </a:rPr>
              <a:t>You must also offer some of the following types of activities for your service users:</a:t>
            </a:r>
            <a:br>
              <a:rPr lang="en-GB" sz="2000" b="1" dirty="0">
                <a:effectLst/>
              </a:rPr>
            </a:br>
            <a:br>
              <a:rPr lang="en-GB" sz="2000" dirty="0">
                <a:effectLst/>
              </a:rPr>
            </a:br>
            <a:r>
              <a:rPr lang="en-GB" sz="2000" dirty="0">
                <a:effectLst/>
              </a:rPr>
              <a:t>• Outreach and engagement activities</a:t>
            </a:r>
            <a:br>
              <a:rPr lang="en-GB" sz="2000" dirty="0">
                <a:effectLst/>
              </a:rPr>
            </a:br>
            <a:r>
              <a:rPr lang="en-GB" sz="2000" dirty="0">
                <a:effectLst/>
              </a:rPr>
              <a:t>• Motivational activities</a:t>
            </a:r>
            <a:br>
              <a:rPr lang="en-GB" sz="2000" dirty="0">
                <a:effectLst/>
              </a:rPr>
            </a:br>
            <a:r>
              <a:rPr lang="en-GB" sz="2000" dirty="0">
                <a:effectLst/>
              </a:rPr>
              <a:t>• Skills and training support</a:t>
            </a:r>
            <a:br>
              <a:rPr lang="en-GB" sz="2000" dirty="0">
                <a:effectLst/>
              </a:rPr>
            </a:br>
            <a:r>
              <a:rPr lang="en-GB" sz="2000" dirty="0">
                <a:effectLst/>
              </a:rPr>
              <a:t>• Information, Advice and Guidance</a:t>
            </a:r>
            <a:br>
              <a:rPr lang="en-GB" sz="2000" dirty="0">
                <a:effectLst/>
              </a:rPr>
            </a:br>
            <a:r>
              <a:rPr lang="en-GB" sz="2000" dirty="0">
                <a:effectLst/>
              </a:rPr>
              <a:t>• Support to remove barriers to labour market participation or engagement in learning</a:t>
            </a:r>
            <a:br>
              <a:rPr lang="en-GB" sz="2000" dirty="0">
                <a:effectLst/>
              </a:rPr>
            </a:br>
            <a:r>
              <a:rPr lang="en-GB" sz="2000" dirty="0">
                <a:effectLst/>
              </a:rPr>
              <a:t>• Support to address poor basic digital skills</a:t>
            </a:r>
            <a:br>
              <a:rPr lang="en-GB" sz="2000" dirty="0">
                <a:effectLst/>
              </a:rPr>
            </a:br>
            <a:r>
              <a:rPr lang="en-GB" sz="2000" dirty="0">
                <a:effectLst/>
              </a:rPr>
              <a:t>• Signposting and referral to specialist advice and support services</a:t>
            </a:r>
            <a:br>
              <a:rPr lang="en-GB" sz="2000" dirty="0">
                <a:effectLst/>
              </a:rPr>
            </a:br>
            <a:r>
              <a:rPr lang="en-GB" sz="2000" dirty="0">
                <a:effectLst/>
              </a:rPr>
              <a:t>• Employability support</a:t>
            </a:r>
            <a:br>
              <a:rPr lang="en-GB" sz="2000" dirty="0">
                <a:effectLst/>
              </a:rPr>
            </a:br>
            <a:r>
              <a:rPr lang="en-GB" sz="2000" dirty="0">
                <a:effectLst/>
              </a:rPr>
              <a:t>• Volunteering and Work placements</a:t>
            </a:r>
            <a:br>
              <a:rPr lang="en-GB" sz="2000" dirty="0">
                <a:effectLst/>
              </a:rPr>
            </a:br>
            <a:r>
              <a:rPr lang="en-GB" sz="2000" dirty="0">
                <a:effectLst/>
              </a:rPr>
              <a:t>• Action research</a:t>
            </a:r>
            <a:br>
              <a:rPr lang="en-GB" sz="2000" dirty="0">
                <a:effectLst/>
              </a:rPr>
            </a:br>
            <a:r>
              <a:rPr lang="en-GB" sz="2000" dirty="0">
                <a:effectLst/>
              </a:rPr>
              <a:t>• Job Brokerage</a:t>
            </a:r>
            <a:br>
              <a:rPr lang="en-GB" sz="2000" dirty="0">
                <a:effectLst/>
              </a:rPr>
            </a:br>
            <a:endParaRPr lang="en-GB" sz="2000" dirty="0"/>
          </a:p>
        </p:txBody>
      </p:sp>
      <p:pic>
        <p:nvPicPr>
          <p:cNvPr id="4" name="Picture 3" descr="A screenshot of a cell phone&#10;&#10;Description automatically generated">
            <a:extLst>
              <a:ext uri="{FF2B5EF4-FFF2-40B4-BE49-F238E27FC236}">
                <a16:creationId xmlns:a16="http://schemas.microsoft.com/office/drawing/2014/main" id="{0D1B8CC4-AE99-4EFE-91A4-A547FCEB82F2}"/>
              </a:ext>
            </a:extLst>
          </p:cNvPr>
          <p:cNvPicPr/>
          <p:nvPr/>
        </p:nvPicPr>
        <p:blipFill rotWithShape="1">
          <a:blip r:embed="rId2" cstate="print">
            <a:extLst>
              <a:ext uri="{28A0092B-C50C-407E-A947-70E740481C1C}">
                <a14:useLocalDpi xmlns:a14="http://schemas.microsoft.com/office/drawing/2010/main" val="0"/>
              </a:ext>
            </a:extLst>
          </a:blip>
          <a:srcRect t="24576" b="29039"/>
          <a:stretch/>
        </p:blipFill>
        <p:spPr bwMode="auto">
          <a:xfrm>
            <a:off x="877252" y="5623070"/>
            <a:ext cx="1293495" cy="600075"/>
          </a:xfrm>
          <a:prstGeom prst="rect">
            <a:avLst/>
          </a:prstGeom>
          <a:ln>
            <a:noFill/>
          </a:ln>
          <a:extLst>
            <a:ext uri="{53640926-AAD7-44D8-BBD7-CCE9431645EC}">
              <a14:shadowObscured xmlns:a14="http://schemas.microsoft.com/office/drawing/2010/main"/>
            </a:ext>
          </a:extLst>
        </p:spPr>
      </p:pic>
      <p:pic>
        <p:nvPicPr>
          <p:cNvPr id="5" name="Picture 4" descr="P:\Marketing Resources\LLC brand guidelines and logos\LLC_light_blue_NEW.jpg">
            <a:extLst>
              <a:ext uri="{FF2B5EF4-FFF2-40B4-BE49-F238E27FC236}">
                <a16:creationId xmlns:a16="http://schemas.microsoft.com/office/drawing/2014/main" id="{2D540927-49B0-474D-95B1-012214EF894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63865" y="5413519"/>
            <a:ext cx="998855" cy="1019175"/>
          </a:xfrm>
          <a:prstGeom prst="rect">
            <a:avLst/>
          </a:prstGeom>
          <a:noFill/>
          <a:ln>
            <a:noFill/>
          </a:ln>
        </p:spPr>
      </p:pic>
      <p:pic>
        <p:nvPicPr>
          <p:cNvPr id="6" name="Picture 5">
            <a:extLst>
              <a:ext uri="{FF2B5EF4-FFF2-40B4-BE49-F238E27FC236}">
                <a16:creationId xmlns:a16="http://schemas.microsoft.com/office/drawing/2014/main" id="{0C4DC81E-0CF7-42E0-9BB9-086CA76AB48A}"/>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10129807" y="5413519"/>
            <a:ext cx="1246909" cy="1082818"/>
          </a:xfrm>
          <a:prstGeom prst="rect">
            <a:avLst/>
          </a:prstGeom>
        </p:spPr>
      </p:pic>
    </p:spTree>
    <p:extLst>
      <p:ext uri="{BB962C8B-B14F-4D97-AF65-F5344CB8AC3E}">
        <p14:creationId xmlns:p14="http://schemas.microsoft.com/office/powerpoint/2010/main" val="1824608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24599-867A-444B-B49F-B977E3D76A41}"/>
              </a:ext>
            </a:extLst>
          </p:cNvPr>
          <p:cNvSpPr>
            <a:spLocks noGrp="1"/>
          </p:cNvSpPr>
          <p:nvPr>
            <p:ph type="ctrTitle"/>
          </p:nvPr>
        </p:nvSpPr>
        <p:spPr>
          <a:xfrm>
            <a:off x="1523999" y="759547"/>
            <a:ext cx="9490365" cy="861436"/>
          </a:xfrm>
        </p:spPr>
        <p:txBody>
          <a:bodyPr>
            <a:noAutofit/>
          </a:bodyPr>
          <a:lstStyle/>
          <a:p>
            <a:pPr algn="l"/>
            <a:br>
              <a:rPr lang="en-GB" sz="2000" dirty="0">
                <a:effectLst/>
              </a:rPr>
            </a:br>
            <a:r>
              <a:rPr lang="en-GB" sz="2000" b="1" dirty="0"/>
              <a:t>Checks for Potential Expressions of Interest Workshops</a:t>
            </a:r>
            <a:br>
              <a:rPr lang="en-GB" sz="2000" dirty="0"/>
            </a:br>
            <a:r>
              <a:rPr lang="en-GB" sz="2000" dirty="0"/>
              <a:t> </a:t>
            </a:r>
            <a:br>
              <a:rPr lang="en-GB" sz="2000" dirty="0"/>
            </a:br>
            <a:endParaRPr lang="en-GB" sz="2000" dirty="0"/>
          </a:p>
        </p:txBody>
      </p:sp>
      <p:pic>
        <p:nvPicPr>
          <p:cNvPr id="4" name="Picture 3" descr="A screenshot of a cell phone&#10;&#10;Description automatically generated">
            <a:extLst>
              <a:ext uri="{FF2B5EF4-FFF2-40B4-BE49-F238E27FC236}">
                <a16:creationId xmlns:a16="http://schemas.microsoft.com/office/drawing/2014/main" id="{0D1B8CC4-AE99-4EFE-91A4-A547FCEB82F2}"/>
              </a:ext>
            </a:extLst>
          </p:cNvPr>
          <p:cNvPicPr/>
          <p:nvPr/>
        </p:nvPicPr>
        <p:blipFill rotWithShape="1">
          <a:blip r:embed="rId2" cstate="print">
            <a:extLst>
              <a:ext uri="{28A0092B-C50C-407E-A947-70E740481C1C}">
                <a14:useLocalDpi xmlns:a14="http://schemas.microsoft.com/office/drawing/2010/main" val="0"/>
              </a:ext>
            </a:extLst>
          </a:blip>
          <a:srcRect t="24576" b="29039"/>
          <a:stretch/>
        </p:blipFill>
        <p:spPr bwMode="auto">
          <a:xfrm>
            <a:off x="877252" y="5623070"/>
            <a:ext cx="1293495" cy="600075"/>
          </a:xfrm>
          <a:prstGeom prst="rect">
            <a:avLst/>
          </a:prstGeom>
          <a:ln>
            <a:noFill/>
          </a:ln>
          <a:extLst>
            <a:ext uri="{53640926-AAD7-44D8-BBD7-CCE9431645EC}">
              <a14:shadowObscured xmlns:a14="http://schemas.microsoft.com/office/drawing/2010/main"/>
            </a:ext>
          </a:extLst>
        </p:spPr>
      </p:pic>
      <p:pic>
        <p:nvPicPr>
          <p:cNvPr id="5" name="Picture 4" descr="P:\Marketing Resources\LLC brand guidelines and logos\LLC_light_blue_NEW.jpg">
            <a:extLst>
              <a:ext uri="{FF2B5EF4-FFF2-40B4-BE49-F238E27FC236}">
                <a16:creationId xmlns:a16="http://schemas.microsoft.com/office/drawing/2014/main" id="{2D540927-49B0-474D-95B1-012214EF894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63865" y="5413519"/>
            <a:ext cx="998855" cy="1019175"/>
          </a:xfrm>
          <a:prstGeom prst="rect">
            <a:avLst/>
          </a:prstGeom>
          <a:noFill/>
          <a:ln>
            <a:noFill/>
          </a:ln>
        </p:spPr>
      </p:pic>
      <p:pic>
        <p:nvPicPr>
          <p:cNvPr id="6" name="Picture 5">
            <a:extLst>
              <a:ext uri="{FF2B5EF4-FFF2-40B4-BE49-F238E27FC236}">
                <a16:creationId xmlns:a16="http://schemas.microsoft.com/office/drawing/2014/main" id="{0C4DC81E-0CF7-42E0-9BB9-086CA76AB48A}"/>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10129807" y="5413519"/>
            <a:ext cx="1246909" cy="1082818"/>
          </a:xfrm>
          <a:prstGeom prst="rect">
            <a:avLst/>
          </a:prstGeom>
        </p:spPr>
      </p:pic>
      <p:sp>
        <p:nvSpPr>
          <p:cNvPr id="3" name="Rectangle 2">
            <a:extLst>
              <a:ext uri="{FF2B5EF4-FFF2-40B4-BE49-F238E27FC236}">
                <a16:creationId xmlns:a16="http://schemas.microsoft.com/office/drawing/2014/main" id="{2A999D6C-1209-48C1-A485-0263F6A23E09}"/>
              </a:ext>
            </a:extLst>
          </p:cNvPr>
          <p:cNvSpPr/>
          <p:nvPr/>
        </p:nvSpPr>
        <p:spPr>
          <a:xfrm>
            <a:off x="1523999" y="1530525"/>
            <a:ext cx="9417628" cy="3416320"/>
          </a:xfrm>
          <a:prstGeom prst="rect">
            <a:avLst/>
          </a:prstGeom>
        </p:spPr>
        <p:txBody>
          <a:bodyPr wrap="square">
            <a:spAutoFit/>
          </a:bodyPr>
          <a:lstStyle/>
          <a:p>
            <a:pPr marL="285750" indent="-285750">
              <a:buFont typeface="Wingdings" panose="05000000000000000000" pitchFamily="2" charset="2"/>
              <a:buChar char="ü"/>
            </a:pPr>
            <a:r>
              <a:rPr lang="en-GB" dirty="0"/>
              <a:t>Ensure there is no duplication of provision</a:t>
            </a:r>
            <a:br>
              <a:rPr lang="en-GB" dirty="0"/>
            </a:br>
            <a:endParaRPr lang="en-GB" dirty="0"/>
          </a:p>
          <a:p>
            <a:pPr marL="285750" indent="-285750">
              <a:buFont typeface="Wingdings" panose="05000000000000000000" pitchFamily="2" charset="2"/>
              <a:buChar char="ü"/>
            </a:pPr>
            <a:r>
              <a:rPr lang="en-GB" dirty="0"/>
              <a:t>Evidence it is value for money</a:t>
            </a:r>
            <a:br>
              <a:rPr lang="en-GB" dirty="0"/>
            </a:br>
            <a:endParaRPr lang="en-GB" dirty="0"/>
          </a:p>
          <a:p>
            <a:pPr marL="285750" indent="-285750">
              <a:buFont typeface="Wingdings" panose="05000000000000000000" pitchFamily="2" charset="2"/>
              <a:buChar char="ü"/>
            </a:pPr>
            <a:r>
              <a:rPr lang="en-GB" dirty="0"/>
              <a:t>Make sure outcomes are very clear</a:t>
            </a:r>
            <a:br>
              <a:rPr lang="en-GB" dirty="0"/>
            </a:br>
            <a:endParaRPr lang="en-GB" dirty="0"/>
          </a:p>
          <a:p>
            <a:pPr marL="285750" indent="-285750">
              <a:buFont typeface="Wingdings" panose="05000000000000000000" pitchFamily="2" charset="2"/>
              <a:buChar char="ü"/>
            </a:pPr>
            <a:r>
              <a:rPr lang="en-GB" dirty="0"/>
              <a:t>Give clear evidence of need </a:t>
            </a:r>
            <a:r>
              <a:rPr lang="en-GB" dirty="0" err="1"/>
              <a:t>eg</a:t>
            </a:r>
            <a:r>
              <a:rPr lang="en-GB" dirty="0"/>
              <a:t> having looked at local skills and development plans, mental health reports, community feedback etc</a:t>
            </a:r>
            <a:br>
              <a:rPr lang="en-GB" dirty="0"/>
            </a:br>
            <a:endParaRPr lang="en-GB" dirty="0"/>
          </a:p>
          <a:p>
            <a:pPr marL="285750" indent="-285750">
              <a:buFont typeface="Wingdings" panose="05000000000000000000" pitchFamily="2" charset="2"/>
              <a:buChar char="ü"/>
            </a:pPr>
            <a:r>
              <a:rPr lang="en-GB" dirty="0"/>
              <a:t>Give evidence of how the programme will be linked into the community evidencing a joined up approach</a:t>
            </a:r>
            <a:br>
              <a:rPr lang="en-GB" dirty="0"/>
            </a:br>
            <a:endParaRPr lang="en-GB" dirty="0"/>
          </a:p>
        </p:txBody>
      </p:sp>
    </p:spTree>
    <p:extLst>
      <p:ext uri="{BB962C8B-B14F-4D97-AF65-F5344CB8AC3E}">
        <p14:creationId xmlns:p14="http://schemas.microsoft.com/office/powerpoint/2010/main" val="990329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24599-867A-444B-B49F-B977E3D76A41}"/>
              </a:ext>
            </a:extLst>
          </p:cNvPr>
          <p:cNvSpPr>
            <a:spLocks noGrp="1"/>
          </p:cNvSpPr>
          <p:nvPr>
            <p:ph type="ctrTitle"/>
          </p:nvPr>
        </p:nvSpPr>
        <p:spPr>
          <a:xfrm>
            <a:off x="1262896" y="1892157"/>
            <a:ext cx="9490365" cy="861436"/>
          </a:xfrm>
        </p:spPr>
        <p:txBody>
          <a:bodyPr>
            <a:noAutofit/>
          </a:bodyPr>
          <a:lstStyle/>
          <a:p>
            <a:br>
              <a:rPr lang="en-GB" sz="2400" b="1" dirty="0">
                <a:effectLst/>
              </a:rPr>
            </a:br>
            <a:r>
              <a:rPr lang="en-GB" sz="2400" b="1" dirty="0">
                <a:effectLst/>
              </a:rPr>
              <a:t>Examples of successful awards to date</a:t>
            </a:r>
            <a:r>
              <a:rPr lang="en-GB" sz="2400" b="1" dirty="0"/>
              <a:t> </a:t>
            </a:r>
            <a:br>
              <a:rPr lang="en-GB" sz="2400" b="1" dirty="0"/>
            </a:br>
            <a:endParaRPr lang="en-GB" sz="2400" b="1" dirty="0"/>
          </a:p>
        </p:txBody>
      </p:sp>
      <p:pic>
        <p:nvPicPr>
          <p:cNvPr id="4" name="Picture 3" descr="A screenshot of a cell phone&#10;&#10;Description automatically generated">
            <a:extLst>
              <a:ext uri="{FF2B5EF4-FFF2-40B4-BE49-F238E27FC236}">
                <a16:creationId xmlns:a16="http://schemas.microsoft.com/office/drawing/2014/main" id="{0D1B8CC4-AE99-4EFE-91A4-A547FCEB82F2}"/>
              </a:ext>
            </a:extLst>
          </p:cNvPr>
          <p:cNvPicPr/>
          <p:nvPr/>
        </p:nvPicPr>
        <p:blipFill rotWithShape="1">
          <a:blip r:embed="rId2" cstate="print">
            <a:extLst>
              <a:ext uri="{28A0092B-C50C-407E-A947-70E740481C1C}">
                <a14:useLocalDpi xmlns:a14="http://schemas.microsoft.com/office/drawing/2010/main" val="0"/>
              </a:ext>
            </a:extLst>
          </a:blip>
          <a:srcRect t="24576" b="29039"/>
          <a:stretch/>
        </p:blipFill>
        <p:spPr bwMode="auto">
          <a:xfrm>
            <a:off x="877252" y="5623070"/>
            <a:ext cx="1293495" cy="600075"/>
          </a:xfrm>
          <a:prstGeom prst="rect">
            <a:avLst/>
          </a:prstGeom>
          <a:ln>
            <a:noFill/>
          </a:ln>
          <a:extLst>
            <a:ext uri="{53640926-AAD7-44D8-BBD7-CCE9431645EC}">
              <a14:shadowObscured xmlns:a14="http://schemas.microsoft.com/office/drawing/2010/main"/>
            </a:ext>
          </a:extLst>
        </p:spPr>
      </p:pic>
      <p:pic>
        <p:nvPicPr>
          <p:cNvPr id="5" name="Picture 4" descr="P:\Marketing Resources\LLC brand guidelines and logos\LLC_light_blue_NEW.jpg">
            <a:extLst>
              <a:ext uri="{FF2B5EF4-FFF2-40B4-BE49-F238E27FC236}">
                <a16:creationId xmlns:a16="http://schemas.microsoft.com/office/drawing/2014/main" id="{2D540927-49B0-474D-95B1-012214EF894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63865" y="5413519"/>
            <a:ext cx="998855" cy="1019175"/>
          </a:xfrm>
          <a:prstGeom prst="rect">
            <a:avLst/>
          </a:prstGeom>
          <a:noFill/>
          <a:ln>
            <a:noFill/>
          </a:ln>
        </p:spPr>
      </p:pic>
      <p:pic>
        <p:nvPicPr>
          <p:cNvPr id="6" name="Picture 5">
            <a:extLst>
              <a:ext uri="{FF2B5EF4-FFF2-40B4-BE49-F238E27FC236}">
                <a16:creationId xmlns:a16="http://schemas.microsoft.com/office/drawing/2014/main" id="{0C4DC81E-0CF7-42E0-9BB9-086CA76AB48A}"/>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10129807" y="5413519"/>
            <a:ext cx="1246909" cy="1082818"/>
          </a:xfrm>
          <a:prstGeom prst="rect">
            <a:avLst/>
          </a:prstGeom>
        </p:spPr>
      </p:pic>
    </p:spTree>
    <p:extLst>
      <p:ext uri="{BB962C8B-B14F-4D97-AF65-F5344CB8AC3E}">
        <p14:creationId xmlns:p14="http://schemas.microsoft.com/office/powerpoint/2010/main" val="1784052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24599-867A-444B-B49F-B977E3D76A41}"/>
              </a:ext>
            </a:extLst>
          </p:cNvPr>
          <p:cNvSpPr>
            <a:spLocks noGrp="1"/>
          </p:cNvSpPr>
          <p:nvPr>
            <p:ph type="ctrTitle"/>
          </p:nvPr>
        </p:nvSpPr>
        <p:spPr>
          <a:xfrm>
            <a:off x="1523999" y="759547"/>
            <a:ext cx="10051473" cy="3989100"/>
          </a:xfrm>
        </p:spPr>
        <p:txBody>
          <a:bodyPr>
            <a:noAutofit/>
          </a:bodyPr>
          <a:lstStyle/>
          <a:p>
            <a:pPr algn="l"/>
            <a:br>
              <a:rPr lang="en-GB" sz="2000" dirty="0">
                <a:effectLst/>
              </a:rPr>
            </a:br>
            <a:r>
              <a:rPr lang="en-GB" sz="2000" b="1" dirty="0">
                <a:effectLst/>
              </a:rPr>
              <a:t>The LLC Community Grants Strategy 2019 is available for download </a:t>
            </a:r>
            <a:r>
              <a:rPr lang="en-GB" sz="2000" b="1" dirty="0"/>
              <a:t>at </a:t>
            </a:r>
            <a:r>
              <a:rPr lang="en-GB" sz="2000" b="1" dirty="0">
                <a:hlinkClick r:id="rId2"/>
              </a:rPr>
              <a:t>www.londonlc.org.uk</a:t>
            </a:r>
            <a:br>
              <a:rPr lang="en-GB" sz="2000" b="1" dirty="0"/>
            </a:br>
            <a:br>
              <a:rPr lang="en-GB" sz="2000" dirty="0">
                <a:effectLst/>
              </a:rPr>
            </a:br>
            <a:r>
              <a:rPr lang="en-GB" sz="2000" dirty="0">
                <a:effectLst/>
              </a:rPr>
              <a:t>The closing date for </a:t>
            </a:r>
            <a:r>
              <a:rPr lang="en-GB" sz="2000" b="1" dirty="0">
                <a:effectLst/>
              </a:rPr>
              <a:t>London South Richmond Ring-fenced </a:t>
            </a:r>
            <a:r>
              <a:rPr lang="en-GB" sz="2000" dirty="0">
                <a:effectLst/>
              </a:rPr>
              <a:t>Expression of Interest (EOI) to be submitted is the 20th of December 2020 at 23.59pm.</a:t>
            </a:r>
            <a:br>
              <a:rPr lang="en-GB" sz="2000" dirty="0">
                <a:effectLst/>
              </a:rPr>
            </a:br>
            <a:br>
              <a:rPr lang="en-GB" sz="2000" dirty="0">
                <a:effectLst/>
              </a:rPr>
            </a:br>
            <a:r>
              <a:rPr lang="en-GB" sz="2000" dirty="0">
                <a:effectLst/>
              </a:rPr>
              <a:t>You can download the </a:t>
            </a:r>
            <a:r>
              <a:rPr lang="en-GB" sz="2000" b="1" dirty="0">
                <a:effectLst/>
              </a:rPr>
              <a:t>London South</a:t>
            </a:r>
            <a:r>
              <a:rPr lang="en-GB" sz="2000" dirty="0">
                <a:effectLst/>
              </a:rPr>
              <a:t> EOI on the website </a:t>
            </a:r>
            <a:r>
              <a:rPr lang="en-GB" sz="2000" dirty="0"/>
              <a:t>at the link</a:t>
            </a:r>
            <a:r>
              <a:rPr lang="en-GB" sz="2000" dirty="0">
                <a:effectLst/>
              </a:rPr>
              <a:t>: </a:t>
            </a:r>
            <a:r>
              <a:rPr lang="en-GB" sz="2000" dirty="0">
                <a:effectLst/>
                <a:hlinkClick r:id="rId3"/>
              </a:rPr>
              <a:t>ESF Grants – London South – Expression of Interest</a:t>
            </a:r>
            <a:br>
              <a:rPr lang="en-GB" sz="2000" dirty="0">
                <a:effectLst/>
              </a:rPr>
            </a:br>
            <a:br>
              <a:rPr lang="en-GB" sz="2000" dirty="0">
                <a:effectLst/>
              </a:rPr>
            </a:br>
            <a:r>
              <a:rPr lang="en-GB" sz="2000" dirty="0">
                <a:effectLst/>
              </a:rPr>
              <a:t>If you would like to find out more then please contact LLC via the following details:</a:t>
            </a:r>
            <a:br>
              <a:rPr lang="en-GB" sz="2000" dirty="0">
                <a:effectLst/>
              </a:rPr>
            </a:br>
            <a:r>
              <a:rPr lang="en-GB" sz="2000" dirty="0">
                <a:effectLst/>
              </a:rPr>
              <a:t>LLC Community Grants Project Manager</a:t>
            </a:r>
            <a:br>
              <a:rPr lang="en-GB" sz="2000" dirty="0">
                <a:effectLst/>
              </a:rPr>
            </a:br>
            <a:r>
              <a:rPr lang="en-GB" sz="2000" dirty="0">
                <a:effectLst/>
              </a:rPr>
              <a:t>Tel: 0208 774 4040</a:t>
            </a:r>
            <a:br>
              <a:rPr lang="en-GB" sz="2000" dirty="0">
                <a:effectLst/>
              </a:rPr>
            </a:br>
            <a:r>
              <a:rPr lang="en-GB" sz="2000" dirty="0">
                <a:effectLst/>
              </a:rPr>
              <a:t>Email: </a:t>
            </a:r>
            <a:r>
              <a:rPr lang="en-GB" sz="2000" dirty="0">
                <a:effectLst/>
                <a:hlinkClick r:id="rId4"/>
              </a:rPr>
              <a:t>community.grants@londonlc.org.uk</a:t>
            </a:r>
            <a:br>
              <a:rPr lang="en-GB" sz="2000" dirty="0">
                <a:effectLst/>
              </a:rPr>
            </a:br>
            <a:r>
              <a:rPr lang="en-GB" sz="2000" dirty="0">
                <a:effectLst/>
              </a:rPr>
              <a:t>Website: </a:t>
            </a:r>
            <a:r>
              <a:rPr lang="en-GB" sz="2000" dirty="0">
                <a:effectLst/>
                <a:hlinkClick r:id="rId5"/>
              </a:rPr>
              <a:t>www.londonlc.org.uk</a:t>
            </a:r>
            <a:br>
              <a:rPr lang="en-GB" sz="2000" dirty="0">
                <a:effectLst/>
              </a:rPr>
            </a:br>
            <a:endParaRPr lang="en-GB" sz="2000" dirty="0"/>
          </a:p>
        </p:txBody>
      </p:sp>
      <p:pic>
        <p:nvPicPr>
          <p:cNvPr id="4" name="Picture 3" descr="A screenshot of a cell phone&#10;&#10;Description automatically generated">
            <a:extLst>
              <a:ext uri="{FF2B5EF4-FFF2-40B4-BE49-F238E27FC236}">
                <a16:creationId xmlns:a16="http://schemas.microsoft.com/office/drawing/2014/main" id="{0D1B8CC4-AE99-4EFE-91A4-A547FCEB82F2}"/>
              </a:ext>
            </a:extLst>
          </p:cNvPr>
          <p:cNvPicPr/>
          <p:nvPr/>
        </p:nvPicPr>
        <p:blipFill rotWithShape="1">
          <a:blip r:embed="rId6" cstate="print">
            <a:extLst>
              <a:ext uri="{28A0092B-C50C-407E-A947-70E740481C1C}">
                <a14:useLocalDpi xmlns:a14="http://schemas.microsoft.com/office/drawing/2010/main" val="0"/>
              </a:ext>
            </a:extLst>
          </a:blip>
          <a:srcRect t="24576" b="29039"/>
          <a:stretch/>
        </p:blipFill>
        <p:spPr bwMode="auto">
          <a:xfrm>
            <a:off x="877252" y="5623070"/>
            <a:ext cx="1293495" cy="600075"/>
          </a:xfrm>
          <a:prstGeom prst="rect">
            <a:avLst/>
          </a:prstGeom>
          <a:ln>
            <a:noFill/>
          </a:ln>
          <a:extLst>
            <a:ext uri="{53640926-AAD7-44D8-BBD7-CCE9431645EC}">
              <a14:shadowObscured xmlns:a14="http://schemas.microsoft.com/office/drawing/2010/main"/>
            </a:ext>
          </a:extLst>
        </p:spPr>
      </p:pic>
      <p:pic>
        <p:nvPicPr>
          <p:cNvPr id="5" name="Picture 4" descr="P:\Marketing Resources\LLC brand guidelines and logos\LLC_light_blue_NEW.jpg">
            <a:extLst>
              <a:ext uri="{FF2B5EF4-FFF2-40B4-BE49-F238E27FC236}">
                <a16:creationId xmlns:a16="http://schemas.microsoft.com/office/drawing/2014/main" id="{2D540927-49B0-474D-95B1-012214EF8942}"/>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463865" y="5413519"/>
            <a:ext cx="998855" cy="1019175"/>
          </a:xfrm>
          <a:prstGeom prst="rect">
            <a:avLst/>
          </a:prstGeom>
          <a:noFill/>
          <a:ln>
            <a:noFill/>
          </a:ln>
        </p:spPr>
      </p:pic>
      <p:pic>
        <p:nvPicPr>
          <p:cNvPr id="6" name="Picture 5">
            <a:extLst>
              <a:ext uri="{FF2B5EF4-FFF2-40B4-BE49-F238E27FC236}">
                <a16:creationId xmlns:a16="http://schemas.microsoft.com/office/drawing/2014/main" id="{0C4DC81E-0CF7-42E0-9BB9-086CA76AB48A}"/>
              </a:ext>
            </a:extLst>
          </p:cNvPr>
          <p:cNvPicPr/>
          <p:nvPr/>
        </p:nvPicPr>
        <p:blipFill>
          <a:blip r:embed="rId8" cstate="print">
            <a:extLst>
              <a:ext uri="{28A0092B-C50C-407E-A947-70E740481C1C}">
                <a14:useLocalDpi xmlns:a14="http://schemas.microsoft.com/office/drawing/2010/main" val="0"/>
              </a:ext>
            </a:extLst>
          </a:blip>
          <a:stretch>
            <a:fillRect/>
          </a:stretch>
        </p:blipFill>
        <p:spPr>
          <a:xfrm>
            <a:off x="10129807" y="5413519"/>
            <a:ext cx="1246909" cy="1082818"/>
          </a:xfrm>
          <a:prstGeom prst="rect">
            <a:avLst/>
          </a:prstGeom>
        </p:spPr>
      </p:pic>
    </p:spTree>
    <p:extLst>
      <p:ext uri="{BB962C8B-B14F-4D97-AF65-F5344CB8AC3E}">
        <p14:creationId xmlns:p14="http://schemas.microsoft.com/office/powerpoint/2010/main" val="12603554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5812DE09A87A646B11A7048E44FA887" ma:contentTypeVersion="7" ma:contentTypeDescription="Create a new document." ma:contentTypeScope="" ma:versionID="8bb43a6287ebf9fbf02a59aecfc39252">
  <xsd:schema xmlns:xsd="http://www.w3.org/2001/XMLSchema" xmlns:xs="http://www.w3.org/2001/XMLSchema" xmlns:p="http://schemas.microsoft.com/office/2006/metadata/properties" xmlns:ns2="e3dba6e3-e8aa-48eb-9a5a-b8727bdee806" xmlns:ns3="59e3c8c5-8b8f-4745-8b4a-1184f746c2de" xmlns:ns4="98ec9327-7484-4586-b63a-7d949861f308" targetNamespace="http://schemas.microsoft.com/office/2006/metadata/properties" ma:root="true" ma:fieldsID="301dc0436a3f6fe81684fbf73d5e98ea" ns2:_="" ns3:_="" ns4:_="">
    <xsd:import namespace="e3dba6e3-e8aa-48eb-9a5a-b8727bdee806"/>
    <xsd:import namespace="59e3c8c5-8b8f-4745-8b4a-1184f746c2de"/>
    <xsd:import namespace="98ec9327-7484-4586-b63a-7d949861f308"/>
    <xsd:element name="properties">
      <xsd:complexType>
        <xsd:sequence>
          <xsd:element name="documentManagement">
            <xsd:complexType>
              <xsd:all>
                <xsd:element ref="ns2:SharedWithUsers" minOccurs="0"/>
                <xsd:element ref="ns3:SharedWithDetails" minOccurs="0"/>
                <xsd:element ref="ns4:MediaServiceMetadata" minOccurs="0"/>
                <xsd:element ref="ns4:MediaServiceFastMetadata" minOccurs="0"/>
                <xsd:element ref="ns4:MediaServiceDateTaken" minOccurs="0"/>
                <xsd:element ref="ns4:MediaServiceAutoTags"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dba6e3-e8aa-48eb-9a5a-b8727bdee806"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9e3c8c5-8b8f-4745-8b4a-1184f746c2de" elementFormDefault="qualified">
    <xsd:import namespace="http://schemas.microsoft.com/office/2006/documentManagement/types"/>
    <xsd:import namespace="http://schemas.microsoft.com/office/infopath/2007/PartnerControls"/>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8ec9327-7484-4586-b63a-7d949861f308"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9634CA2-FAB0-435C-B242-FAE2B4E154AF}">
  <ds:schemaRefs>
    <ds:schemaRef ds:uri="http://schemas.microsoft.com/sharepoint/v3/contenttype/forms"/>
  </ds:schemaRefs>
</ds:datastoreItem>
</file>

<file path=customXml/itemProps2.xml><?xml version="1.0" encoding="utf-8"?>
<ds:datastoreItem xmlns:ds="http://schemas.openxmlformats.org/officeDocument/2006/customXml" ds:itemID="{0E44900D-2554-455B-A488-728CD24161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dba6e3-e8aa-48eb-9a5a-b8727bdee806"/>
    <ds:schemaRef ds:uri="59e3c8c5-8b8f-4745-8b4a-1184f746c2de"/>
    <ds:schemaRef ds:uri="98ec9327-7484-4586-b63a-7d949861f3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A41C32F-AC74-479A-8474-499E4CA2AEC5}">
  <ds:schemaRefs>
    <ds:schemaRef ds:uri="http://purl.org/dc/dcmitype/"/>
    <ds:schemaRef ds:uri="http://schemas.microsoft.com/office/2006/documentManagement/types"/>
    <ds:schemaRef ds:uri="http://purl.org/dc/terms/"/>
    <ds:schemaRef ds:uri="e3dba6e3-e8aa-48eb-9a5a-b8727bdee806"/>
    <ds:schemaRef ds:uri="http://www.w3.org/XML/1998/namespace"/>
    <ds:schemaRef ds:uri="http://purl.org/dc/elements/1.1/"/>
    <ds:schemaRef ds:uri="http://schemas.microsoft.com/office/2006/metadata/properties"/>
    <ds:schemaRef ds:uri="98ec9327-7484-4586-b63a-7d949861f308"/>
    <ds:schemaRef ds:uri="http://schemas.microsoft.com/office/infopath/2007/PartnerControls"/>
    <ds:schemaRef ds:uri="http://schemas.openxmlformats.org/package/2006/metadata/core-properties"/>
    <ds:schemaRef ds:uri="59e3c8c5-8b8f-4745-8b4a-1184f746c2de"/>
  </ds:schemaRefs>
</ds:datastoreItem>
</file>

<file path=docProps/app.xml><?xml version="1.0" encoding="utf-8"?>
<Properties xmlns="http://schemas.openxmlformats.org/officeDocument/2006/extended-properties" xmlns:vt="http://schemas.openxmlformats.org/officeDocument/2006/docPropsVTypes">
  <TotalTime>98</TotalTime>
  <Words>59</Words>
  <Application>Microsoft Office PowerPoint</Application>
  <PresentationFormat>Widescreen</PresentationFormat>
  <Paragraphs>16</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ESF Community Grants</vt:lpstr>
      <vt:lpstr>The Education and Skills Funding Agency has contracted with London Learning Consortium to act as a managing agent and to make ESF Community Grants available in the form of small grants (up to £20,000) to third sector and other small organisations.  Purpose of mobilising disadvantaged or excluded unemployed and inactive people to enable their progress towards employment.   Organisations that access grants need to be well placed to reach excluded individuals facing barriers, which hinder their access to mainstream provision.   </vt:lpstr>
      <vt:lpstr>  Grants will:  • engage with marginalised individuals and support them to re-engage with education, training, or employment;  • will support a range of activities aimed at assisting the disadvantaged or excluded to move closer to the labour market by improving their access to mainstream ESF and domestic employment and skills provision; and  • will provide support to the hardest to reach communities and individuals, especially those from deprived communities, to access employment or further learning and training. </vt:lpstr>
      <vt:lpstr> To be successful in applying for a Community Grant you must be a Third Sector Organisation (any size which operates within the Third Sector) or Small Organisation (Employ fewer than 49 full time equivalent staff and have an annual turnover or balance sheet equal to or below EUR 10 million).  You must also work with some of the following 16+ service users: • Participants over 50 years of age • Participants with disabilities • Participants from an ethnic minority • Participants who are Women • Parents/mothers • Carers • Groups with low labour market participation • Migrants and refugees, • Homeless • Ex-offenders </vt:lpstr>
      <vt:lpstr> All participants must be either of the following: • Inactive = Not in employment and not registered as unemployed. • Unemployed = Persons who are without work, available for work and actively seeking work.   You must deliver services in one or more of the following boroughs of South London: • Croydon • Kingston upon Thames • Merton • Richmond upon Thames • Sutton </vt:lpstr>
      <vt:lpstr> You must also offer some of the following types of activities for your service users:  • Outreach and engagement activities • Motivational activities • Skills and training support • Information, Advice and Guidance • Support to remove barriers to labour market participation or engagement in learning • Support to address poor basic digital skills • Signposting and referral to specialist advice and support services • Employability support • Volunteering and Work placements • Action research • Job Brokerage </vt:lpstr>
      <vt:lpstr> Checks for Potential Expressions of Interest Workshops   </vt:lpstr>
      <vt:lpstr> Examples of successful awards to date  </vt:lpstr>
      <vt:lpstr> The LLC Community Grants Strategy 2019 is available for download at www.londonlc.org.uk  The closing date for London South Richmond Ring-fenced Expression of Interest (EOI) to be submitted is the 20th of December 2020 at 23.59pm.  You can download the London South EOI on the website at the link: ESF Grants – London South – Expression of Interest  If you would like to find out more then please contact LLC via the following details: LLC Community Grants Project Manager Tel: 0208 774 4040 Email: community.grants@londonlc.org.uk Website: www.londonlc.org.uk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ESF Community Grants</dc:title>
  <dc:creator>Amanda O'shea</dc:creator>
  <cp:lastModifiedBy>Sid Li</cp:lastModifiedBy>
  <cp:revision>7</cp:revision>
  <dcterms:created xsi:type="dcterms:W3CDTF">2019-11-12T09:31:22Z</dcterms:created>
  <dcterms:modified xsi:type="dcterms:W3CDTF">2019-12-11T10:46:05Z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0x010100F5812DE09A87A646B11A7048E44FA887</vt:lpwstr>
  </property>
</Properties>
</file>